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62" r:id="rId4"/>
    <p:sldId id="263" r:id="rId5"/>
    <p:sldId id="261" r:id="rId6"/>
    <p:sldId id="258" r:id="rId7"/>
    <p:sldId id="259" r:id="rId8"/>
    <p:sldId id="26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62"/>
    <p:restoredTop sz="94609"/>
  </p:normalViewPr>
  <p:slideViewPr>
    <p:cSldViewPr snapToGrid="0" snapToObjects="1">
      <p:cViewPr>
        <p:scale>
          <a:sx n="94" d="100"/>
          <a:sy n="94" d="100"/>
        </p:scale>
        <p:origin x="102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FD4C9B-1357-024A-AA88-0FE71C0FD3E2}" type="datetimeFigureOut">
              <a:rPr lang="en-US" smtClean="0"/>
              <a:t>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51129E-8110-254F-B9FB-74D3681187FD}" type="slidenum">
              <a:rPr lang="en-US" smtClean="0"/>
              <a:t>‹#›</a:t>
            </a:fld>
            <a:endParaRPr lang="en-US"/>
          </a:p>
        </p:txBody>
      </p:sp>
    </p:spTree>
    <p:extLst>
      <p:ext uri="{BB962C8B-B14F-4D97-AF65-F5344CB8AC3E}">
        <p14:creationId xmlns:p14="http://schemas.microsoft.com/office/powerpoint/2010/main" val="9706165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51129E-8110-254F-B9FB-74D3681187FD}" type="slidenum">
              <a:rPr lang="en-US" smtClean="0"/>
              <a:t>6</a:t>
            </a:fld>
            <a:endParaRPr lang="en-US"/>
          </a:p>
        </p:txBody>
      </p:sp>
    </p:spTree>
    <p:extLst>
      <p:ext uri="{BB962C8B-B14F-4D97-AF65-F5344CB8AC3E}">
        <p14:creationId xmlns:p14="http://schemas.microsoft.com/office/powerpoint/2010/main" val="4202232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6B70F-9F94-A242-85F9-894637F8CD5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FD845E-C895-7044-9749-CA90420431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4788AE-D228-6443-ACC8-C5705AB76C8E}"/>
              </a:ext>
            </a:extLst>
          </p:cNvPr>
          <p:cNvSpPr>
            <a:spLocks noGrp="1"/>
          </p:cNvSpPr>
          <p:nvPr>
            <p:ph type="dt" sz="half" idx="10"/>
          </p:nvPr>
        </p:nvSpPr>
        <p:spPr/>
        <p:txBody>
          <a:bodyPr/>
          <a:lstStyle/>
          <a:p>
            <a:fld id="{203EAA2A-BCCE-494D-9952-AC0684C5FCB1}" type="datetimeFigureOut">
              <a:rPr lang="en-US" smtClean="0"/>
              <a:t>2/2/19</a:t>
            </a:fld>
            <a:endParaRPr lang="en-US"/>
          </a:p>
        </p:txBody>
      </p:sp>
      <p:sp>
        <p:nvSpPr>
          <p:cNvPr id="5" name="Footer Placeholder 4">
            <a:extLst>
              <a:ext uri="{FF2B5EF4-FFF2-40B4-BE49-F238E27FC236}">
                <a16:creationId xmlns:a16="http://schemas.microsoft.com/office/drawing/2014/main" id="{96E25683-DEEE-3E43-B230-30FD237C4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9DEE70-F45E-F840-BD16-4978A26166A7}"/>
              </a:ext>
            </a:extLst>
          </p:cNvPr>
          <p:cNvSpPr>
            <a:spLocks noGrp="1"/>
          </p:cNvSpPr>
          <p:nvPr>
            <p:ph type="sldNum" sz="quarter" idx="12"/>
          </p:nvPr>
        </p:nvSpPr>
        <p:spPr/>
        <p:txBody>
          <a:bodyPr/>
          <a:lstStyle/>
          <a:p>
            <a:fld id="{E5D1C4A3-0E9D-084C-9CE5-E3ADE81969FF}" type="slidenum">
              <a:rPr lang="en-US" smtClean="0"/>
              <a:t>‹#›</a:t>
            </a:fld>
            <a:endParaRPr lang="en-US"/>
          </a:p>
        </p:txBody>
      </p:sp>
    </p:spTree>
    <p:extLst>
      <p:ext uri="{BB962C8B-B14F-4D97-AF65-F5344CB8AC3E}">
        <p14:creationId xmlns:p14="http://schemas.microsoft.com/office/powerpoint/2010/main" val="121780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7657C-7AF5-9B4A-9619-7515A684AD4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07B3F4-AAF7-8D43-BFEB-A5AF92F4CDA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6E62F4-0A2C-8E43-B637-D1F00E56432F}"/>
              </a:ext>
            </a:extLst>
          </p:cNvPr>
          <p:cNvSpPr>
            <a:spLocks noGrp="1"/>
          </p:cNvSpPr>
          <p:nvPr>
            <p:ph type="dt" sz="half" idx="10"/>
          </p:nvPr>
        </p:nvSpPr>
        <p:spPr/>
        <p:txBody>
          <a:bodyPr/>
          <a:lstStyle/>
          <a:p>
            <a:fld id="{203EAA2A-BCCE-494D-9952-AC0684C5FCB1}" type="datetimeFigureOut">
              <a:rPr lang="en-US" smtClean="0"/>
              <a:t>2/2/19</a:t>
            </a:fld>
            <a:endParaRPr lang="en-US"/>
          </a:p>
        </p:txBody>
      </p:sp>
      <p:sp>
        <p:nvSpPr>
          <p:cNvPr id="5" name="Footer Placeholder 4">
            <a:extLst>
              <a:ext uri="{FF2B5EF4-FFF2-40B4-BE49-F238E27FC236}">
                <a16:creationId xmlns:a16="http://schemas.microsoft.com/office/drawing/2014/main" id="{8166BB0B-82D5-2C44-95EB-3222B21B65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7C8D1E-9958-0A4E-8DD8-89F013F00107}"/>
              </a:ext>
            </a:extLst>
          </p:cNvPr>
          <p:cNvSpPr>
            <a:spLocks noGrp="1"/>
          </p:cNvSpPr>
          <p:nvPr>
            <p:ph type="sldNum" sz="quarter" idx="12"/>
          </p:nvPr>
        </p:nvSpPr>
        <p:spPr/>
        <p:txBody>
          <a:bodyPr/>
          <a:lstStyle/>
          <a:p>
            <a:fld id="{E5D1C4A3-0E9D-084C-9CE5-E3ADE81969FF}" type="slidenum">
              <a:rPr lang="en-US" smtClean="0"/>
              <a:t>‹#›</a:t>
            </a:fld>
            <a:endParaRPr lang="en-US"/>
          </a:p>
        </p:txBody>
      </p:sp>
    </p:spTree>
    <p:extLst>
      <p:ext uri="{BB962C8B-B14F-4D97-AF65-F5344CB8AC3E}">
        <p14:creationId xmlns:p14="http://schemas.microsoft.com/office/powerpoint/2010/main" val="2004984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3FF2A-8CC3-6943-B0E9-043DE413567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4BEA354-E3BE-C643-A17D-51B84FA54CA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C98B7D-3484-3742-B62F-E4B9214F4CFA}"/>
              </a:ext>
            </a:extLst>
          </p:cNvPr>
          <p:cNvSpPr>
            <a:spLocks noGrp="1"/>
          </p:cNvSpPr>
          <p:nvPr>
            <p:ph type="dt" sz="half" idx="10"/>
          </p:nvPr>
        </p:nvSpPr>
        <p:spPr/>
        <p:txBody>
          <a:bodyPr/>
          <a:lstStyle/>
          <a:p>
            <a:fld id="{203EAA2A-BCCE-494D-9952-AC0684C5FCB1}" type="datetimeFigureOut">
              <a:rPr lang="en-US" smtClean="0"/>
              <a:t>2/2/19</a:t>
            </a:fld>
            <a:endParaRPr lang="en-US"/>
          </a:p>
        </p:txBody>
      </p:sp>
      <p:sp>
        <p:nvSpPr>
          <p:cNvPr id="5" name="Footer Placeholder 4">
            <a:extLst>
              <a:ext uri="{FF2B5EF4-FFF2-40B4-BE49-F238E27FC236}">
                <a16:creationId xmlns:a16="http://schemas.microsoft.com/office/drawing/2014/main" id="{6187FB89-E2E9-A545-84B4-DEC2D58AEB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A805E9-7777-9341-848B-FF7AE2806CBB}"/>
              </a:ext>
            </a:extLst>
          </p:cNvPr>
          <p:cNvSpPr>
            <a:spLocks noGrp="1"/>
          </p:cNvSpPr>
          <p:nvPr>
            <p:ph type="sldNum" sz="quarter" idx="12"/>
          </p:nvPr>
        </p:nvSpPr>
        <p:spPr/>
        <p:txBody>
          <a:bodyPr/>
          <a:lstStyle/>
          <a:p>
            <a:fld id="{E5D1C4A3-0E9D-084C-9CE5-E3ADE81969FF}" type="slidenum">
              <a:rPr lang="en-US" smtClean="0"/>
              <a:t>‹#›</a:t>
            </a:fld>
            <a:endParaRPr lang="en-US"/>
          </a:p>
        </p:txBody>
      </p:sp>
    </p:spTree>
    <p:extLst>
      <p:ext uri="{BB962C8B-B14F-4D97-AF65-F5344CB8AC3E}">
        <p14:creationId xmlns:p14="http://schemas.microsoft.com/office/powerpoint/2010/main" val="684861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AA4FA-5AAA-2E4A-A291-F7E1B4168D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3B903F-B64B-A64C-86CD-E2A664D5B15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D62B1B-5C15-3848-8A4A-38664191DBBA}"/>
              </a:ext>
            </a:extLst>
          </p:cNvPr>
          <p:cNvSpPr>
            <a:spLocks noGrp="1"/>
          </p:cNvSpPr>
          <p:nvPr>
            <p:ph type="dt" sz="half" idx="10"/>
          </p:nvPr>
        </p:nvSpPr>
        <p:spPr/>
        <p:txBody>
          <a:bodyPr/>
          <a:lstStyle/>
          <a:p>
            <a:fld id="{203EAA2A-BCCE-494D-9952-AC0684C5FCB1}" type="datetimeFigureOut">
              <a:rPr lang="en-US" smtClean="0"/>
              <a:t>2/2/19</a:t>
            </a:fld>
            <a:endParaRPr lang="en-US"/>
          </a:p>
        </p:txBody>
      </p:sp>
      <p:sp>
        <p:nvSpPr>
          <p:cNvPr id="5" name="Footer Placeholder 4">
            <a:extLst>
              <a:ext uri="{FF2B5EF4-FFF2-40B4-BE49-F238E27FC236}">
                <a16:creationId xmlns:a16="http://schemas.microsoft.com/office/drawing/2014/main" id="{A21B3476-D7B3-E04C-BBC8-B51E5804FA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A51BB6-ADBF-9744-940A-3A268EB3A40D}"/>
              </a:ext>
            </a:extLst>
          </p:cNvPr>
          <p:cNvSpPr>
            <a:spLocks noGrp="1"/>
          </p:cNvSpPr>
          <p:nvPr>
            <p:ph type="sldNum" sz="quarter" idx="12"/>
          </p:nvPr>
        </p:nvSpPr>
        <p:spPr/>
        <p:txBody>
          <a:bodyPr/>
          <a:lstStyle/>
          <a:p>
            <a:fld id="{E5D1C4A3-0E9D-084C-9CE5-E3ADE81969FF}" type="slidenum">
              <a:rPr lang="en-US" smtClean="0"/>
              <a:t>‹#›</a:t>
            </a:fld>
            <a:endParaRPr lang="en-US"/>
          </a:p>
        </p:txBody>
      </p:sp>
    </p:spTree>
    <p:extLst>
      <p:ext uri="{BB962C8B-B14F-4D97-AF65-F5344CB8AC3E}">
        <p14:creationId xmlns:p14="http://schemas.microsoft.com/office/powerpoint/2010/main" val="1611381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87384-928B-694A-8AC1-3451E2A08B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CBB5E6-598F-B147-83DC-1BD291F6E67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4347816-5011-1E4C-AAF0-643083755C47}"/>
              </a:ext>
            </a:extLst>
          </p:cNvPr>
          <p:cNvSpPr>
            <a:spLocks noGrp="1"/>
          </p:cNvSpPr>
          <p:nvPr>
            <p:ph type="dt" sz="half" idx="10"/>
          </p:nvPr>
        </p:nvSpPr>
        <p:spPr/>
        <p:txBody>
          <a:bodyPr/>
          <a:lstStyle/>
          <a:p>
            <a:fld id="{203EAA2A-BCCE-494D-9952-AC0684C5FCB1}" type="datetimeFigureOut">
              <a:rPr lang="en-US" smtClean="0"/>
              <a:t>2/2/19</a:t>
            </a:fld>
            <a:endParaRPr lang="en-US"/>
          </a:p>
        </p:txBody>
      </p:sp>
      <p:sp>
        <p:nvSpPr>
          <p:cNvPr id="5" name="Footer Placeholder 4">
            <a:extLst>
              <a:ext uri="{FF2B5EF4-FFF2-40B4-BE49-F238E27FC236}">
                <a16:creationId xmlns:a16="http://schemas.microsoft.com/office/drawing/2014/main" id="{B6B1EE2F-4B87-7246-81A8-BE72020515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525B19-3394-CC4D-931D-49D73688C8C8}"/>
              </a:ext>
            </a:extLst>
          </p:cNvPr>
          <p:cNvSpPr>
            <a:spLocks noGrp="1"/>
          </p:cNvSpPr>
          <p:nvPr>
            <p:ph type="sldNum" sz="quarter" idx="12"/>
          </p:nvPr>
        </p:nvSpPr>
        <p:spPr/>
        <p:txBody>
          <a:bodyPr/>
          <a:lstStyle/>
          <a:p>
            <a:fld id="{E5D1C4A3-0E9D-084C-9CE5-E3ADE81969FF}" type="slidenum">
              <a:rPr lang="en-US" smtClean="0"/>
              <a:t>‹#›</a:t>
            </a:fld>
            <a:endParaRPr lang="en-US"/>
          </a:p>
        </p:txBody>
      </p:sp>
    </p:spTree>
    <p:extLst>
      <p:ext uri="{BB962C8B-B14F-4D97-AF65-F5344CB8AC3E}">
        <p14:creationId xmlns:p14="http://schemas.microsoft.com/office/powerpoint/2010/main" val="2538310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1671C-B6B6-7040-9B5A-15DF233D77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988FF2-E16D-9240-B0AD-018499803E0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EDB73B-9A29-FA4F-9099-470E7183742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C618C29-242E-2B4D-B19C-5C62C7383384}"/>
              </a:ext>
            </a:extLst>
          </p:cNvPr>
          <p:cNvSpPr>
            <a:spLocks noGrp="1"/>
          </p:cNvSpPr>
          <p:nvPr>
            <p:ph type="dt" sz="half" idx="10"/>
          </p:nvPr>
        </p:nvSpPr>
        <p:spPr/>
        <p:txBody>
          <a:bodyPr/>
          <a:lstStyle/>
          <a:p>
            <a:fld id="{203EAA2A-BCCE-494D-9952-AC0684C5FCB1}" type="datetimeFigureOut">
              <a:rPr lang="en-US" smtClean="0"/>
              <a:t>2/2/19</a:t>
            </a:fld>
            <a:endParaRPr lang="en-US"/>
          </a:p>
        </p:txBody>
      </p:sp>
      <p:sp>
        <p:nvSpPr>
          <p:cNvPr id="6" name="Footer Placeholder 5">
            <a:extLst>
              <a:ext uri="{FF2B5EF4-FFF2-40B4-BE49-F238E27FC236}">
                <a16:creationId xmlns:a16="http://schemas.microsoft.com/office/drawing/2014/main" id="{8A6C264E-9A30-0944-9E71-A9A1A44644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1A88BE-FF37-CC4E-934B-4C5F501825DC}"/>
              </a:ext>
            </a:extLst>
          </p:cNvPr>
          <p:cNvSpPr>
            <a:spLocks noGrp="1"/>
          </p:cNvSpPr>
          <p:nvPr>
            <p:ph type="sldNum" sz="quarter" idx="12"/>
          </p:nvPr>
        </p:nvSpPr>
        <p:spPr/>
        <p:txBody>
          <a:bodyPr/>
          <a:lstStyle/>
          <a:p>
            <a:fld id="{E5D1C4A3-0E9D-084C-9CE5-E3ADE81969FF}" type="slidenum">
              <a:rPr lang="en-US" smtClean="0"/>
              <a:t>‹#›</a:t>
            </a:fld>
            <a:endParaRPr lang="en-US"/>
          </a:p>
        </p:txBody>
      </p:sp>
    </p:spTree>
    <p:extLst>
      <p:ext uri="{BB962C8B-B14F-4D97-AF65-F5344CB8AC3E}">
        <p14:creationId xmlns:p14="http://schemas.microsoft.com/office/powerpoint/2010/main" val="2951921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E08B0-9A62-8E4C-938A-D7254353FE0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CAF326-5EAD-AC44-A9AC-155F4F3593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01365D2-E805-0242-9287-846CA8BC579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24D38AA-1265-B84B-BDAA-F6BE560DE7F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169DAC2-12F3-284A-9F4E-CC89672B82C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36366F0-1B3E-104F-B4D3-74A2BACF3A90}"/>
              </a:ext>
            </a:extLst>
          </p:cNvPr>
          <p:cNvSpPr>
            <a:spLocks noGrp="1"/>
          </p:cNvSpPr>
          <p:nvPr>
            <p:ph type="dt" sz="half" idx="10"/>
          </p:nvPr>
        </p:nvSpPr>
        <p:spPr/>
        <p:txBody>
          <a:bodyPr/>
          <a:lstStyle/>
          <a:p>
            <a:fld id="{203EAA2A-BCCE-494D-9952-AC0684C5FCB1}" type="datetimeFigureOut">
              <a:rPr lang="en-US" smtClean="0"/>
              <a:t>2/2/19</a:t>
            </a:fld>
            <a:endParaRPr lang="en-US"/>
          </a:p>
        </p:txBody>
      </p:sp>
      <p:sp>
        <p:nvSpPr>
          <p:cNvPr id="8" name="Footer Placeholder 7">
            <a:extLst>
              <a:ext uri="{FF2B5EF4-FFF2-40B4-BE49-F238E27FC236}">
                <a16:creationId xmlns:a16="http://schemas.microsoft.com/office/drawing/2014/main" id="{C90E63CD-D428-FB4C-8F4B-B7E097F243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2AA8583-8013-C341-BB77-DE59F96EE917}"/>
              </a:ext>
            </a:extLst>
          </p:cNvPr>
          <p:cNvSpPr>
            <a:spLocks noGrp="1"/>
          </p:cNvSpPr>
          <p:nvPr>
            <p:ph type="sldNum" sz="quarter" idx="12"/>
          </p:nvPr>
        </p:nvSpPr>
        <p:spPr/>
        <p:txBody>
          <a:bodyPr/>
          <a:lstStyle/>
          <a:p>
            <a:fld id="{E5D1C4A3-0E9D-084C-9CE5-E3ADE81969FF}" type="slidenum">
              <a:rPr lang="en-US" smtClean="0"/>
              <a:t>‹#›</a:t>
            </a:fld>
            <a:endParaRPr lang="en-US"/>
          </a:p>
        </p:txBody>
      </p:sp>
    </p:spTree>
    <p:extLst>
      <p:ext uri="{BB962C8B-B14F-4D97-AF65-F5344CB8AC3E}">
        <p14:creationId xmlns:p14="http://schemas.microsoft.com/office/powerpoint/2010/main" val="3467674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F8836-682E-FE49-AC99-C49153C27A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B1D9903-2CC3-954F-924C-1B5400CCD519}"/>
              </a:ext>
            </a:extLst>
          </p:cNvPr>
          <p:cNvSpPr>
            <a:spLocks noGrp="1"/>
          </p:cNvSpPr>
          <p:nvPr>
            <p:ph type="dt" sz="half" idx="10"/>
          </p:nvPr>
        </p:nvSpPr>
        <p:spPr/>
        <p:txBody>
          <a:bodyPr/>
          <a:lstStyle/>
          <a:p>
            <a:fld id="{203EAA2A-BCCE-494D-9952-AC0684C5FCB1}" type="datetimeFigureOut">
              <a:rPr lang="en-US" smtClean="0"/>
              <a:t>2/2/19</a:t>
            </a:fld>
            <a:endParaRPr lang="en-US"/>
          </a:p>
        </p:txBody>
      </p:sp>
      <p:sp>
        <p:nvSpPr>
          <p:cNvPr id="4" name="Footer Placeholder 3">
            <a:extLst>
              <a:ext uri="{FF2B5EF4-FFF2-40B4-BE49-F238E27FC236}">
                <a16:creationId xmlns:a16="http://schemas.microsoft.com/office/drawing/2014/main" id="{ABDD5681-04FA-B140-A7D3-6D832F1821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B5F0BC-E3A9-0C46-B314-807CE2686B8A}"/>
              </a:ext>
            </a:extLst>
          </p:cNvPr>
          <p:cNvSpPr>
            <a:spLocks noGrp="1"/>
          </p:cNvSpPr>
          <p:nvPr>
            <p:ph type="sldNum" sz="quarter" idx="12"/>
          </p:nvPr>
        </p:nvSpPr>
        <p:spPr/>
        <p:txBody>
          <a:bodyPr/>
          <a:lstStyle/>
          <a:p>
            <a:fld id="{E5D1C4A3-0E9D-084C-9CE5-E3ADE81969FF}" type="slidenum">
              <a:rPr lang="en-US" smtClean="0"/>
              <a:t>‹#›</a:t>
            </a:fld>
            <a:endParaRPr lang="en-US"/>
          </a:p>
        </p:txBody>
      </p:sp>
    </p:spTree>
    <p:extLst>
      <p:ext uri="{BB962C8B-B14F-4D97-AF65-F5344CB8AC3E}">
        <p14:creationId xmlns:p14="http://schemas.microsoft.com/office/powerpoint/2010/main" val="2756769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69533D-780B-7148-BDAA-9BD9F0B9CA3B}"/>
              </a:ext>
            </a:extLst>
          </p:cNvPr>
          <p:cNvSpPr>
            <a:spLocks noGrp="1"/>
          </p:cNvSpPr>
          <p:nvPr>
            <p:ph type="dt" sz="half" idx="10"/>
          </p:nvPr>
        </p:nvSpPr>
        <p:spPr/>
        <p:txBody>
          <a:bodyPr/>
          <a:lstStyle/>
          <a:p>
            <a:fld id="{203EAA2A-BCCE-494D-9952-AC0684C5FCB1}" type="datetimeFigureOut">
              <a:rPr lang="en-US" smtClean="0"/>
              <a:t>2/2/19</a:t>
            </a:fld>
            <a:endParaRPr lang="en-US"/>
          </a:p>
        </p:txBody>
      </p:sp>
      <p:sp>
        <p:nvSpPr>
          <p:cNvPr id="3" name="Footer Placeholder 2">
            <a:extLst>
              <a:ext uri="{FF2B5EF4-FFF2-40B4-BE49-F238E27FC236}">
                <a16:creationId xmlns:a16="http://schemas.microsoft.com/office/drawing/2014/main" id="{ECC3A8FE-9F9B-0040-8F1C-37497E3FE64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2BD0578-F516-7944-8B9B-97794D8D53F0}"/>
              </a:ext>
            </a:extLst>
          </p:cNvPr>
          <p:cNvSpPr>
            <a:spLocks noGrp="1"/>
          </p:cNvSpPr>
          <p:nvPr>
            <p:ph type="sldNum" sz="quarter" idx="12"/>
          </p:nvPr>
        </p:nvSpPr>
        <p:spPr/>
        <p:txBody>
          <a:bodyPr/>
          <a:lstStyle/>
          <a:p>
            <a:fld id="{E5D1C4A3-0E9D-084C-9CE5-E3ADE81969FF}" type="slidenum">
              <a:rPr lang="en-US" smtClean="0"/>
              <a:t>‹#›</a:t>
            </a:fld>
            <a:endParaRPr lang="en-US"/>
          </a:p>
        </p:txBody>
      </p:sp>
    </p:spTree>
    <p:extLst>
      <p:ext uri="{BB962C8B-B14F-4D97-AF65-F5344CB8AC3E}">
        <p14:creationId xmlns:p14="http://schemas.microsoft.com/office/powerpoint/2010/main" val="2883311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5CBC9-E418-9D4F-9E78-0C2C74241F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EE777C0-57FF-3B48-B887-649232523F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8E3944C-996E-D444-A932-375CAB1762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E27F97-2627-3C4B-AB22-12B92BAD8922}"/>
              </a:ext>
            </a:extLst>
          </p:cNvPr>
          <p:cNvSpPr>
            <a:spLocks noGrp="1"/>
          </p:cNvSpPr>
          <p:nvPr>
            <p:ph type="dt" sz="half" idx="10"/>
          </p:nvPr>
        </p:nvSpPr>
        <p:spPr/>
        <p:txBody>
          <a:bodyPr/>
          <a:lstStyle/>
          <a:p>
            <a:fld id="{203EAA2A-BCCE-494D-9952-AC0684C5FCB1}" type="datetimeFigureOut">
              <a:rPr lang="en-US" smtClean="0"/>
              <a:t>2/2/19</a:t>
            </a:fld>
            <a:endParaRPr lang="en-US"/>
          </a:p>
        </p:txBody>
      </p:sp>
      <p:sp>
        <p:nvSpPr>
          <p:cNvPr id="6" name="Footer Placeholder 5">
            <a:extLst>
              <a:ext uri="{FF2B5EF4-FFF2-40B4-BE49-F238E27FC236}">
                <a16:creationId xmlns:a16="http://schemas.microsoft.com/office/drawing/2014/main" id="{4394DAB1-AD19-2D4F-A5A3-4C404AECAD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991F31-EB16-284F-937A-12A6697FBE27}"/>
              </a:ext>
            </a:extLst>
          </p:cNvPr>
          <p:cNvSpPr>
            <a:spLocks noGrp="1"/>
          </p:cNvSpPr>
          <p:nvPr>
            <p:ph type="sldNum" sz="quarter" idx="12"/>
          </p:nvPr>
        </p:nvSpPr>
        <p:spPr/>
        <p:txBody>
          <a:bodyPr/>
          <a:lstStyle/>
          <a:p>
            <a:fld id="{E5D1C4A3-0E9D-084C-9CE5-E3ADE81969FF}" type="slidenum">
              <a:rPr lang="en-US" smtClean="0"/>
              <a:t>‹#›</a:t>
            </a:fld>
            <a:endParaRPr lang="en-US"/>
          </a:p>
        </p:txBody>
      </p:sp>
    </p:spTree>
    <p:extLst>
      <p:ext uri="{BB962C8B-B14F-4D97-AF65-F5344CB8AC3E}">
        <p14:creationId xmlns:p14="http://schemas.microsoft.com/office/powerpoint/2010/main" val="4247789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215F8-AE2B-0D44-9B4A-774E07A512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BB03907-9C2A-184B-B69B-8688ADD9F1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66F1109-DF24-7147-AF14-571718A2B5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63FDFCC-EBB6-1642-B5C3-1D77E6832D50}"/>
              </a:ext>
            </a:extLst>
          </p:cNvPr>
          <p:cNvSpPr>
            <a:spLocks noGrp="1"/>
          </p:cNvSpPr>
          <p:nvPr>
            <p:ph type="dt" sz="half" idx="10"/>
          </p:nvPr>
        </p:nvSpPr>
        <p:spPr/>
        <p:txBody>
          <a:bodyPr/>
          <a:lstStyle/>
          <a:p>
            <a:fld id="{203EAA2A-BCCE-494D-9952-AC0684C5FCB1}" type="datetimeFigureOut">
              <a:rPr lang="en-US" smtClean="0"/>
              <a:t>2/2/19</a:t>
            </a:fld>
            <a:endParaRPr lang="en-US"/>
          </a:p>
        </p:txBody>
      </p:sp>
      <p:sp>
        <p:nvSpPr>
          <p:cNvPr id="6" name="Footer Placeholder 5">
            <a:extLst>
              <a:ext uri="{FF2B5EF4-FFF2-40B4-BE49-F238E27FC236}">
                <a16:creationId xmlns:a16="http://schemas.microsoft.com/office/drawing/2014/main" id="{F730C006-4D26-674B-96E6-BEDA3222A6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04D29-5F28-1D4B-B74E-1FA4BD85456A}"/>
              </a:ext>
            </a:extLst>
          </p:cNvPr>
          <p:cNvSpPr>
            <a:spLocks noGrp="1"/>
          </p:cNvSpPr>
          <p:nvPr>
            <p:ph type="sldNum" sz="quarter" idx="12"/>
          </p:nvPr>
        </p:nvSpPr>
        <p:spPr/>
        <p:txBody>
          <a:bodyPr/>
          <a:lstStyle/>
          <a:p>
            <a:fld id="{E5D1C4A3-0E9D-084C-9CE5-E3ADE81969FF}" type="slidenum">
              <a:rPr lang="en-US" smtClean="0"/>
              <a:t>‹#›</a:t>
            </a:fld>
            <a:endParaRPr lang="en-US"/>
          </a:p>
        </p:txBody>
      </p:sp>
    </p:spTree>
    <p:extLst>
      <p:ext uri="{BB962C8B-B14F-4D97-AF65-F5344CB8AC3E}">
        <p14:creationId xmlns:p14="http://schemas.microsoft.com/office/powerpoint/2010/main" val="18930515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F09AF4-7A88-CA4F-9F3C-91AA997479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519D600-DE77-5443-825A-7D1C6C8486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AEFAF7-4CF7-224C-8FD1-7143837828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3EAA2A-BCCE-494D-9952-AC0684C5FCB1}" type="datetimeFigureOut">
              <a:rPr lang="en-US" smtClean="0"/>
              <a:t>2/2/19</a:t>
            </a:fld>
            <a:endParaRPr lang="en-US"/>
          </a:p>
        </p:txBody>
      </p:sp>
      <p:sp>
        <p:nvSpPr>
          <p:cNvPr id="5" name="Footer Placeholder 4">
            <a:extLst>
              <a:ext uri="{FF2B5EF4-FFF2-40B4-BE49-F238E27FC236}">
                <a16:creationId xmlns:a16="http://schemas.microsoft.com/office/drawing/2014/main" id="{A03EF930-0BA7-DC43-9BE4-4D810BD930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7A53752-DF18-E84D-833C-299BDB8A20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D1C4A3-0E9D-084C-9CE5-E3ADE81969FF}" type="slidenum">
              <a:rPr lang="en-US" smtClean="0"/>
              <a:t>‹#›</a:t>
            </a:fld>
            <a:endParaRPr lang="en-US"/>
          </a:p>
        </p:txBody>
      </p:sp>
    </p:spTree>
    <p:extLst>
      <p:ext uri="{BB962C8B-B14F-4D97-AF65-F5344CB8AC3E}">
        <p14:creationId xmlns:p14="http://schemas.microsoft.com/office/powerpoint/2010/main" val="21538806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39E3E2-0331-CC49-A073-E40BD2B54245}"/>
              </a:ext>
            </a:extLst>
          </p:cNvPr>
          <p:cNvSpPr/>
          <p:nvPr/>
        </p:nvSpPr>
        <p:spPr>
          <a:xfrm>
            <a:off x="0" y="597580"/>
            <a:ext cx="12192000" cy="1209449"/>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FD52C687-6D6B-1A4A-94C8-1892B0278957}"/>
              </a:ext>
            </a:extLst>
          </p:cNvPr>
          <p:cNvSpPr>
            <a:spLocks noGrp="1"/>
          </p:cNvSpPr>
          <p:nvPr>
            <p:ph type="subTitle" idx="1"/>
          </p:nvPr>
        </p:nvSpPr>
        <p:spPr>
          <a:xfrm>
            <a:off x="3058886" y="679791"/>
            <a:ext cx="6074227" cy="1127238"/>
          </a:xfrm>
        </p:spPr>
        <p:txBody>
          <a:bodyPr>
            <a:noAutofit/>
          </a:bodyPr>
          <a:lstStyle/>
          <a:p>
            <a:r>
              <a:rPr lang="en-US" sz="7200" dirty="0">
                <a:latin typeface="Apple Braille Pinpoint 8 Dot" pitchFamily="2" charset="0"/>
              </a:rPr>
              <a:t>EV-2-EV</a:t>
            </a:r>
          </a:p>
        </p:txBody>
      </p:sp>
      <p:sp>
        <p:nvSpPr>
          <p:cNvPr id="5" name="TextBox 4">
            <a:extLst>
              <a:ext uri="{FF2B5EF4-FFF2-40B4-BE49-F238E27FC236}">
                <a16:creationId xmlns:a16="http://schemas.microsoft.com/office/drawing/2014/main" id="{333DC61F-71DA-6643-BA9D-E5C5A01FF7B8}"/>
              </a:ext>
            </a:extLst>
          </p:cNvPr>
          <p:cNvSpPr txBox="1"/>
          <p:nvPr/>
        </p:nvSpPr>
        <p:spPr>
          <a:xfrm>
            <a:off x="1961027" y="1889240"/>
            <a:ext cx="9445725" cy="523220"/>
          </a:xfrm>
          <a:prstGeom prst="rect">
            <a:avLst/>
          </a:prstGeom>
          <a:noFill/>
        </p:spPr>
        <p:txBody>
          <a:bodyPr wrap="square" rtlCol="0">
            <a:spAutoFit/>
          </a:bodyPr>
          <a:lstStyle/>
          <a:p>
            <a:r>
              <a:rPr lang="en-US" sz="2800" dirty="0"/>
              <a:t>A V2V communication between EVs for instant battery charging</a:t>
            </a:r>
          </a:p>
        </p:txBody>
      </p:sp>
      <p:pic>
        <p:nvPicPr>
          <p:cNvPr id="14" name="Picture 13">
            <a:extLst>
              <a:ext uri="{FF2B5EF4-FFF2-40B4-BE49-F238E27FC236}">
                <a16:creationId xmlns:a16="http://schemas.microsoft.com/office/drawing/2014/main" id="{F190E61B-890E-CC41-987D-E790CFD4DC17}"/>
              </a:ext>
            </a:extLst>
          </p:cNvPr>
          <p:cNvPicPr>
            <a:picLocks noChangeAspect="1"/>
          </p:cNvPicPr>
          <p:nvPr/>
        </p:nvPicPr>
        <p:blipFill rotWithShape="1">
          <a:blip r:embed="rId2"/>
          <a:srcRect b="16535"/>
          <a:stretch/>
        </p:blipFill>
        <p:spPr>
          <a:xfrm>
            <a:off x="9742713" y="3443120"/>
            <a:ext cx="2146300" cy="3158848"/>
          </a:xfrm>
          <a:prstGeom prst="rect">
            <a:avLst/>
          </a:prstGeom>
        </p:spPr>
      </p:pic>
      <p:pic>
        <p:nvPicPr>
          <p:cNvPr id="20" name="Picture 19">
            <a:extLst>
              <a:ext uri="{FF2B5EF4-FFF2-40B4-BE49-F238E27FC236}">
                <a16:creationId xmlns:a16="http://schemas.microsoft.com/office/drawing/2014/main" id="{77590323-C17C-AC4C-BB31-A07B993C76B9}"/>
              </a:ext>
            </a:extLst>
          </p:cNvPr>
          <p:cNvPicPr>
            <a:picLocks noChangeAspect="1"/>
          </p:cNvPicPr>
          <p:nvPr/>
        </p:nvPicPr>
        <p:blipFill rotWithShape="1">
          <a:blip r:embed="rId3"/>
          <a:srcRect b="19240"/>
          <a:stretch/>
        </p:blipFill>
        <p:spPr>
          <a:xfrm>
            <a:off x="341122" y="3441700"/>
            <a:ext cx="2219198" cy="3160268"/>
          </a:xfrm>
          <a:prstGeom prst="rect">
            <a:avLst/>
          </a:prstGeom>
        </p:spPr>
      </p:pic>
      <p:pic>
        <p:nvPicPr>
          <p:cNvPr id="22" name="Picture 21">
            <a:extLst>
              <a:ext uri="{FF2B5EF4-FFF2-40B4-BE49-F238E27FC236}">
                <a16:creationId xmlns:a16="http://schemas.microsoft.com/office/drawing/2014/main" id="{387A8BC7-33A5-0D4A-B4F2-E2D96CE805ED}"/>
              </a:ext>
            </a:extLst>
          </p:cNvPr>
          <p:cNvPicPr>
            <a:picLocks noChangeAspect="1"/>
          </p:cNvPicPr>
          <p:nvPr/>
        </p:nvPicPr>
        <p:blipFill>
          <a:blip r:embed="rId4"/>
          <a:stretch>
            <a:fillRect/>
          </a:stretch>
        </p:blipFill>
        <p:spPr>
          <a:xfrm rot="2491065" flipH="1">
            <a:off x="2339673" y="2687898"/>
            <a:ext cx="938905" cy="938905"/>
          </a:xfrm>
          <a:prstGeom prst="rect">
            <a:avLst/>
          </a:prstGeom>
        </p:spPr>
      </p:pic>
      <p:pic>
        <p:nvPicPr>
          <p:cNvPr id="23" name="Picture 22">
            <a:extLst>
              <a:ext uri="{FF2B5EF4-FFF2-40B4-BE49-F238E27FC236}">
                <a16:creationId xmlns:a16="http://schemas.microsoft.com/office/drawing/2014/main" id="{4B1BE980-C76C-BC4F-9919-F1A3747CF32E}"/>
              </a:ext>
            </a:extLst>
          </p:cNvPr>
          <p:cNvPicPr>
            <a:picLocks noChangeAspect="1"/>
          </p:cNvPicPr>
          <p:nvPr/>
        </p:nvPicPr>
        <p:blipFill>
          <a:blip r:embed="rId4"/>
          <a:stretch>
            <a:fillRect/>
          </a:stretch>
        </p:blipFill>
        <p:spPr>
          <a:xfrm rot="19063388" flipH="1">
            <a:off x="8949399" y="2687898"/>
            <a:ext cx="938905" cy="938905"/>
          </a:xfrm>
          <a:prstGeom prst="rect">
            <a:avLst/>
          </a:prstGeom>
        </p:spPr>
      </p:pic>
      <p:sp>
        <p:nvSpPr>
          <p:cNvPr id="24" name="TextBox 23">
            <a:extLst>
              <a:ext uri="{FF2B5EF4-FFF2-40B4-BE49-F238E27FC236}">
                <a16:creationId xmlns:a16="http://schemas.microsoft.com/office/drawing/2014/main" id="{F530BB5B-1025-8D44-A247-87D07DD048E8}"/>
              </a:ext>
            </a:extLst>
          </p:cNvPr>
          <p:cNvSpPr txBox="1"/>
          <p:nvPr/>
        </p:nvSpPr>
        <p:spPr>
          <a:xfrm>
            <a:off x="10296670" y="4421669"/>
            <a:ext cx="1038385" cy="1200329"/>
          </a:xfrm>
          <a:prstGeom prst="rect">
            <a:avLst/>
          </a:prstGeom>
          <a:noFill/>
        </p:spPr>
        <p:txBody>
          <a:bodyPr wrap="square" rtlCol="0">
            <a:spAutoFit/>
          </a:bodyPr>
          <a:lstStyle/>
          <a:p>
            <a:r>
              <a:rPr lang="en-US" sz="2400" dirty="0"/>
              <a:t>I got your back</a:t>
            </a:r>
          </a:p>
        </p:txBody>
      </p:sp>
      <p:sp>
        <p:nvSpPr>
          <p:cNvPr id="26" name="Rounded Rectangular Callout 25">
            <a:extLst>
              <a:ext uri="{FF2B5EF4-FFF2-40B4-BE49-F238E27FC236}">
                <a16:creationId xmlns:a16="http://schemas.microsoft.com/office/drawing/2014/main" id="{1C73297B-A21D-2746-89D9-A1C0AEC7E202}"/>
              </a:ext>
            </a:extLst>
          </p:cNvPr>
          <p:cNvSpPr/>
          <p:nvPr/>
        </p:nvSpPr>
        <p:spPr>
          <a:xfrm>
            <a:off x="1091963" y="4954741"/>
            <a:ext cx="1054482" cy="748105"/>
          </a:xfrm>
          <a:prstGeom prst="wedgeRoundRectCallou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ular Callout 26">
            <a:extLst>
              <a:ext uri="{FF2B5EF4-FFF2-40B4-BE49-F238E27FC236}">
                <a16:creationId xmlns:a16="http://schemas.microsoft.com/office/drawing/2014/main" id="{EF432594-58BD-654B-8A60-F2894FBEB007}"/>
              </a:ext>
            </a:extLst>
          </p:cNvPr>
          <p:cNvSpPr/>
          <p:nvPr/>
        </p:nvSpPr>
        <p:spPr>
          <a:xfrm flipH="1">
            <a:off x="10296670" y="4470689"/>
            <a:ext cx="801666" cy="1102290"/>
          </a:xfrm>
          <a:prstGeom prst="wedgeRoundRectCallou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06D7AA82-B8AE-6742-9B0E-ACF65123C5CB}"/>
              </a:ext>
            </a:extLst>
          </p:cNvPr>
          <p:cNvSpPr txBox="1"/>
          <p:nvPr/>
        </p:nvSpPr>
        <p:spPr>
          <a:xfrm>
            <a:off x="1091963" y="4913294"/>
            <a:ext cx="1210530" cy="830997"/>
          </a:xfrm>
          <a:prstGeom prst="rect">
            <a:avLst/>
          </a:prstGeom>
          <a:noFill/>
        </p:spPr>
        <p:txBody>
          <a:bodyPr wrap="square" rtlCol="0">
            <a:spAutoFit/>
          </a:bodyPr>
          <a:lstStyle/>
          <a:p>
            <a:r>
              <a:rPr lang="en-US" sz="2400" dirty="0"/>
              <a:t>I need charge!</a:t>
            </a:r>
          </a:p>
        </p:txBody>
      </p:sp>
      <p:pic>
        <p:nvPicPr>
          <p:cNvPr id="31" name="Picture 30">
            <a:extLst>
              <a:ext uri="{FF2B5EF4-FFF2-40B4-BE49-F238E27FC236}">
                <a16:creationId xmlns:a16="http://schemas.microsoft.com/office/drawing/2014/main" id="{343BA83F-7FCA-A14F-A18D-0597DD85FBE0}"/>
              </a:ext>
            </a:extLst>
          </p:cNvPr>
          <p:cNvPicPr>
            <a:picLocks noChangeAspect="1"/>
          </p:cNvPicPr>
          <p:nvPr/>
        </p:nvPicPr>
        <p:blipFill rotWithShape="1">
          <a:blip r:embed="rId5"/>
          <a:srcRect r="64409"/>
          <a:stretch/>
        </p:blipFill>
        <p:spPr>
          <a:xfrm>
            <a:off x="7433398" y="4028303"/>
            <a:ext cx="2187287" cy="2641092"/>
          </a:xfrm>
          <a:prstGeom prst="rect">
            <a:avLst/>
          </a:prstGeom>
        </p:spPr>
      </p:pic>
      <p:pic>
        <p:nvPicPr>
          <p:cNvPr id="37" name="Picture 36">
            <a:extLst>
              <a:ext uri="{FF2B5EF4-FFF2-40B4-BE49-F238E27FC236}">
                <a16:creationId xmlns:a16="http://schemas.microsoft.com/office/drawing/2014/main" id="{52E7AEEE-A45A-E642-8AE5-0BB70AFC2D81}"/>
              </a:ext>
            </a:extLst>
          </p:cNvPr>
          <p:cNvPicPr>
            <a:picLocks noChangeAspect="1"/>
          </p:cNvPicPr>
          <p:nvPr/>
        </p:nvPicPr>
        <p:blipFill rotWithShape="1">
          <a:blip r:embed="rId6"/>
          <a:srcRect l="62852" t="58005" r="178"/>
          <a:stretch/>
        </p:blipFill>
        <p:spPr>
          <a:xfrm>
            <a:off x="2700402" y="3984043"/>
            <a:ext cx="4562105" cy="2530443"/>
          </a:xfrm>
          <a:prstGeom prst="rect">
            <a:avLst/>
          </a:prstGeom>
        </p:spPr>
      </p:pic>
    </p:spTree>
    <p:extLst>
      <p:ext uri="{BB962C8B-B14F-4D97-AF65-F5344CB8AC3E}">
        <p14:creationId xmlns:p14="http://schemas.microsoft.com/office/powerpoint/2010/main" val="1028845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39E3E2-0331-CC49-A073-E40BD2B54245}"/>
              </a:ext>
            </a:extLst>
          </p:cNvPr>
          <p:cNvSpPr/>
          <p:nvPr/>
        </p:nvSpPr>
        <p:spPr>
          <a:xfrm>
            <a:off x="0" y="597581"/>
            <a:ext cx="12192000" cy="56174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FD52C687-6D6B-1A4A-94C8-1892B0278957}"/>
              </a:ext>
            </a:extLst>
          </p:cNvPr>
          <p:cNvSpPr>
            <a:spLocks noGrp="1"/>
          </p:cNvSpPr>
          <p:nvPr>
            <p:ph type="subTitle" idx="1"/>
          </p:nvPr>
        </p:nvSpPr>
        <p:spPr>
          <a:xfrm>
            <a:off x="9911442" y="597581"/>
            <a:ext cx="1736271" cy="561748"/>
          </a:xfrm>
        </p:spPr>
        <p:txBody>
          <a:bodyPr>
            <a:normAutofit/>
          </a:bodyPr>
          <a:lstStyle/>
          <a:p>
            <a:r>
              <a:rPr lang="en-US" sz="3200" dirty="0">
                <a:latin typeface="Apple Braille Pinpoint 8 Dot" pitchFamily="2" charset="0"/>
              </a:rPr>
              <a:t>EV-2-EV</a:t>
            </a:r>
          </a:p>
        </p:txBody>
      </p:sp>
      <p:sp>
        <p:nvSpPr>
          <p:cNvPr id="2" name="TextBox 1">
            <a:extLst>
              <a:ext uri="{FF2B5EF4-FFF2-40B4-BE49-F238E27FC236}">
                <a16:creationId xmlns:a16="http://schemas.microsoft.com/office/drawing/2014/main" id="{0499CCB0-0028-B94D-A788-D87EACEC42E1}"/>
              </a:ext>
            </a:extLst>
          </p:cNvPr>
          <p:cNvSpPr txBox="1"/>
          <p:nvPr/>
        </p:nvSpPr>
        <p:spPr>
          <a:xfrm>
            <a:off x="247134" y="1371600"/>
            <a:ext cx="11400579" cy="4524315"/>
          </a:xfrm>
          <a:prstGeom prst="rect">
            <a:avLst/>
          </a:prstGeom>
          <a:noFill/>
        </p:spPr>
        <p:txBody>
          <a:bodyPr wrap="square" rtlCol="0">
            <a:spAutoFit/>
          </a:bodyPr>
          <a:lstStyle/>
          <a:p>
            <a:r>
              <a:rPr lang="en-US" dirty="0"/>
              <a:t>There is only 1% of </a:t>
            </a:r>
            <a:r>
              <a:rPr lang="en-US" dirty="0" err="1"/>
              <a:t>Evs</a:t>
            </a:r>
            <a:r>
              <a:rPr lang="en-US" dirty="0"/>
              <a:t> in Massachusetts. These cars have very short range. The solution is to increase customer confidence on EV technologies. We incorporated to solutions into one, our first solution is EV to EV charging, our second solution relates to renting there homes as charging station in return for cash or DoE credits.</a:t>
            </a:r>
          </a:p>
          <a:p>
            <a:endParaRPr lang="en-US" dirty="0"/>
          </a:p>
          <a:p>
            <a:r>
              <a:rPr lang="en-US" dirty="0"/>
              <a:t>Problem statement – Major problem right now is that less number of EV charging stations are being build as compared to EVs, hence less number of people purchase EVs.</a:t>
            </a:r>
          </a:p>
          <a:p>
            <a:endParaRPr lang="en-US" dirty="0"/>
          </a:p>
          <a:p>
            <a:pPr algn="ctr"/>
            <a:r>
              <a:rPr lang="en-US" dirty="0"/>
              <a:t>SAY NO TO CHARGING STATIONS</a:t>
            </a:r>
          </a:p>
          <a:p>
            <a:pPr algn="ctr"/>
            <a:endParaRPr lang="en-US" dirty="0"/>
          </a:p>
          <a:p>
            <a:r>
              <a:rPr lang="en-US" dirty="0"/>
              <a:t>Solution – Car to car charging on request via V2V communication. V2V communication and DC to DC battery charging </a:t>
            </a:r>
          </a:p>
          <a:p>
            <a:r>
              <a:rPr lang="en-US" dirty="0"/>
              <a:t>                   service.</a:t>
            </a:r>
          </a:p>
          <a:p>
            <a:endParaRPr lang="en-US" dirty="0"/>
          </a:p>
          <a:p>
            <a:r>
              <a:rPr lang="en-US" dirty="0"/>
              <a:t>Future application (for state to state commute [200+ miles, no charging stations, but have small towns]) – </a:t>
            </a:r>
          </a:p>
          <a:p>
            <a:endParaRPr lang="en-US" dirty="0"/>
          </a:p>
          <a:p>
            <a:r>
              <a:rPr lang="en-US" dirty="0"/>
              <a:t>Registered homes (applied through gov./Solar system installed) could provide charging for nominal charge. Homeowners will get DoE incentives (Discounts on Solar PV system/EV vehicles etc.)</a:t>
            </a:r>
          </a:p>
        </p:txBody>
      </p:sp>
    </p:spTree>
    <p:extLst>
      <p:ext uri="{BB962C8B-B14F-4D97-AF65-F5344CB8AC3E}">
        <p14:creationId xmlns:p14="http://schemas.microsoft.com/office/powerpoint/2010/main" val="3195904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39E3E2-0331-CC49-A073-E40BD2B54245}"/>
              </a:ext>
            </a:extLst>
          </p:cNvPr>
          <p:cNvSpPr/>
          <p:nvPr/>
        </p:nvSpPr>
        <p:spPr>
          <a:xfrm>
            <a:off x="0" y="597581"/>
            <a:ext cx="12192000" cy="56174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FD52C687-6D6B-1A4A-94C8-1892B0278957}"/>
              </a:ext>
            </a:extLst>
          </p:cNvPr>
          <p:cNvSpPr>
            <a:spLocks noGrp="1"/>
          </p:cNvSpPr>
          <p:nvPr>
            <p:ph type="subTitle" idx="1"/>
          </p:nvPr>
        </p:nvSpPr>
        <p:spPr>
          <a:xfrm>
            <a:off x="9911442" y="597581"/>
            <a:ext cx="1736271" cy="561748"/>
          </a:xfrm>
        </p:spPr>
        <p:txBody>
          <a:bodyPr>
            <a:normAutofit/>
          </a:bodyPr>
          <a:lstStyle/>
          <a:p>
            <a:r>
              <a:rPr lang="en-US" sz="3200" dirty="0">
                <a:latin typeface="Apple Braille Pinpoint 8 Dot" pitchFamily="2" charset="0"/>
              </a:rPr>
              <a:t>EV-2-EV</a:t>
            </a:r>
          </a:p>
        </p:txBody>
      </p:sp>
      <p:sp>
        <p:nvSpPr>
          <p:cNvPr id="2" name="Rectangle 1">
            <a:extLst>
              <a:ext uri="{FF2B5EF4-FFF2-40B4-BE49-F238E27FC236}">
                <a16:creationId xmlns:a16="http://schemas.microsoft.com/office/drawing/2014/main" id="{A533CC22-6CC6-F440-971D-76D35794703D}"/>
              </a:ext>
            </a:extLst>
          </p:cNvPr>
          <p:cNvSpPr/>
          <p:nvPr/>
        </p:nvSpPr>
        <p:spPr>
          <a:xfrm>
            <a:off x="3753134" y="2947916"/>
            <a:ext cx="2115403" cy="121465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chemeClr val="tx1"/>
                </a:solidFill>
              </a:rPr>
              <a:t>Secondary battery</a:t>
            </a:r>
          </a:p>
          <a:p>
            <a:pPr algn="ctr"/>
            <a:r>
              <a:rPr lang="en-US" dirty="0">
                <a:solidFill>
                  <a:schemeClr val="tx1"/>
                </a:solidFill>
              </a:rPr>
              <a:t>(up to 30kWh)</a:t>
            </a:r>
          </a:p>
        </p:txBody>
      </p:sp>
      <p:sp>
        <p:nvSpPr>
          <p:cNvPr id="5" name="Rectangle 4">
            <a:extLst>
              <a:ext uri="{FF2B5EF4-FFF2-40B4-BE49-F238E27FC236}">
                <a16:creationId xmlns:a16="http://schemas.microsoft.com/office/drawing/2014/main" id="{CCE0F62D-28F6-F84C-8B77-D29B32669177}"/>
              </a:ext>
            </a:extLst>
          </p:cNvPr>
          <p:cNvSpPr/>
          <p:nvPr/>
        </p:nvSpPr>
        <p:spPr>
          <a:xfrm>
            <a:off x="6798859" y="2183642"/>
            <a:ext cx="3409666" cy="1978924"/>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sz="2400" dirty="0">
                <a:solidFill>
                  <a:schemeClr val="bg1"/>
                </a:solidFill>
              </a:rPr>
              <a:t>Primary car battery </a:t>
            </a:r>
          </a:p>
          <a:p>
            <a:pPr algn="ctr"/>
            <a:endParaRPr lang="en-US" sz="2400" dirty="0">
              <a:solidFill>
                <a:schemeClr val="bg1"/>
              </a:solidFill>
            </a:endParaRPr>
          </a:p>
          <a:p>
            <a:pPr algn="ctr"/>
            <a:r>
              <a:rPr lang="en-US" sz="2400" dirty="0">
                <a:solidFill>
                  <a:schemeClr val="bg1"/>
                </a:solidFill>
              </a:rPr>
              <a:t>(24kWh to 100kWh)</a:t>
            </a:r>
          </a:p>
        </p:txBody>
      </p:sp>
      <p:sp>
        <p:nvSpPr>
          <p:cNvPr id="15" name="TextBox 14">
            <a:extLst>
              <a:ext uri="{FF2B5EF4-FFF2-40B4-BE49-F238E27FC236}">
                <a16:creationId xmlns:a16="http://schemas.microsoft.com/office/drawing/2014/main" id="{1F0143E1-B8CE-C04C-ABA0-0E6E17431047}"/>
              </a:ext>
            </a:extLst>
          </p:cNvPr>
          <p:cNvSpPr txBox="1"/>
          <p:nvPr/>
        </p:nvSpPr>
        <p:spPr>
          <a:xfrm>
            <a:off x="6140376" y="3752713"/>
            <a:ext cx="386644" cy="369332"/>
          </a:xfrm>
          <a:prstGeom prst="rect">
            <a:avLst/>
          </a:prstGeom>
          <a:noFill/>
        </p:spPr>
        <p:txBody>
          <a:bodyPr wrap="none" rtlCol="0">
            <a:spAutoFit/>
          </a:bodyPr>
          <a:lstStyle/>
          <a:p>
            <a:r>
              <a:rPr lang="en-US" dirty="0"/>
              <a:t>or</a:t>
            </a:r>
          </a:p>
        </p:txBody>
      </p:sp>
      <p:cxnSp>
        <p:nvCxnSpPr>
          <p:cNvPr id="17" name="Elbow Connector 16">
            <a:extLst>
              <a:ext uri="{FF2B5EF4-FFF2-40B4-BE49-F238E27FC236}">
                <a16:creationId xmlns:a16="http://schemas.microsoft.com/office/drawing/2014/main" id="{A7DAA09C-F211-F748-B148-D4713E848B8A}"/>
              </a:ext>
            </a:extLst>
          </p:cNvPr>
          <p:cNvCxnSpPr/>
          <p:nvPr/>
        </p:nvCxnSpPr>
        <p:spPr>
          <a:xfrm flipV="1">
            <a:off x="5868537" y="3555241"/>
            <a:ext cx="930322" cy="197472"/>
          </a:xfrm>
          <a:prstGeom prst="bentConnector3">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4DB5C4B0-F88A-544D-9E35-A719C4FAA369}"/>
              </a:ext>
            </a:extLst>
          </p:cNvPr>
          <p:cNvCxnSpPr>
            <a:cxnSpLocks/>
          </p:cNvCxnSpPr>
          <p:nvPr/>
        </p:nvCxnSpPr>
        <p:spPr>
          <a:xfrm rot="10800000">
            <a:off x="5874245" y="4122046"/>
            <a:ext cx="924614" cy="818445"/>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ED2D07D-C379-BF42-9D7E-C919CA25263C}"/>
              </a:ext>
            </a:extLst>
          </p:cNvPr>
          <p:cNvSpPr txBox="1"/>
          <p:nvPr/>
        </p:nvSpPr>
        <p:spPr>
          <a:xfrm>
            <a:off x="6798859" y="4769891"/>
            <a:ext cx="2516138" cy="369332"/>
          </a:xfrm>
          <a:prstGeom prst="rect">
            <a:avLst/>
          </a:prstGeom>
          <a:noFill/>
        </p:spPr>
        <p:txBody>
          <a:bodyPr wrap="none" rtlCol="0">
            <a:spAutoFit/>
          </a:bodyPr>
          <a:lstStyle/>
          <a:p>
            <a:r>
              <a:rPr lang="en-US" dirty="0"/>
              <a:t>AC connection (at home)</a:t>
            </a:r>
          </a:p>
        </p:txBody>
      </p:sp>
      <p:sp>
        <p:nvSpPr>
          <p:cNvPr id="27" name="Right Arrow 26">
            <a:extLst>
              <a:ext uri="{FF2B5EF4-FFF2-40B4-BE49-F238E27FC236}">
                <a16:creationId xmlns:a16="http://schemas.microsoft.com/office/drawing/2014/main" id="{D91A6C53-2C6D-C840-89CA-844B1391C397}"/>
              </a:ext>
            </a:extLst>
          </p:cNvPr>
          <p:cNvSpPr/>
          <p:nvPr/>
        </p:nvSpPr>
        <p:spPr>
          <a:xfrm rot="10800000">
            <a:off x="2524836" y="3173104"/>
            <a:ext cx="1228298" cy="279778"/>
          </a:xfrm>
          <a:prstGeom prst="rightArrow">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112247C0-6E42-924C-9ECD-F748D823A961}"/>
              </a:ext>
            </a:extLst>
          </p:cNvPr>
          <p:cNvSpPr txBox="1"/>
          <p:nvPr/>
        </p:nvSpPr>
        <p:spPr>
          <a:xfrm>
            <a:off x="1093690" y="3128327"/>
            <a:ext cx="1295226" cy="369332"/>
          </a:xfrm>
          <a:prstGeom prst="rect">
            <a:avLst/>
          </a:prstGeom>
          <a:noFill/>
        </p:spPr>
        <p:txBody>
          <a:bodyPr wrap="none" rtlCol="0">
            <a:spAutoFit/>
          </a:bodyPr>
          <a:lstStyle/>
          <a:p>
            <a:r>
              <a:rPr lang="en-US" dirty="0"/>
              <a:t>Another car</a:t>
            </a:r>
          </a:p>
        </p:txBody>
      </p:sp>
      <p:sp>
        <p:nvSpPr>
          <p:cNvPr id="29" name="TextBox 28">
            <a:extLst>
              <a:ext uri="{FF2B5EF4-FFF2-40B4-BE49-F238E27FC236}">
                <a16:creationId xmlns:a16="http://schemas.microsoft.com/office/drawing/2014/main" id="{16BAF7CF-CC4F-0B42-A4F2-F950EA508A5E}"/>
              </a:ext>
            </a:extLst>
          </p:cNvPr>
          <p:cNvSpPr txBox="1"/>
          <p:nvPr/>
        </p:nvSpPr>
        <p:spPr>
          <a:xfrm>
            <a:off x="4585453" y="2469401"/>
            <a:ext cx="450764" cy="369332"/>
          </a:xfrm>
          <a:prstGeom prst="rect">
            <a:avLst/>
          </a:prstGeom>
          <a:noFill/>
        </p:spPr>
        <p:txBody>
          <a:bodyPr wrap="none" rtlCol="0">
            <a:spAutoFit/>
          </a:bodyPr>
          <a:lstStyle/>
          <a:p>
            <a:r>
              <a:rPr lang="en-US" dirty="0"/>
              <a:t>DC</a:t>
            </a:r>
          </a:p>
        </p:txBody>
      </p:sp>
      <p:sp>
        <p:nvSpPr>
          <p:cNvPr id="30" name="TextBox 29">
            <a:extLst>
              <a:ext uri="{FF2B5EF4-FFF2-40B4-BE49-F238E27FC236}">
                <a16:creationId xmlns:a16="http://schemas.microsoft.com/office/drawing/2014/main" id="{99B72EED-435E-8241-8C0C-25981BBFBC17}"/>
              </a:ext>
            </a:extLst>
          </p:cNvPr>
          <p:cNvSpPr txBox="1"/>
          <p:nvPr/>
        </p:nvSpPr>
        <p:spPr>
          <a:xfrm>
            <a:off x="8278310" y="1769589"/>
            <a:ext cx="450764" cy="369332"/>
          </a:xfrm>
          <a:prstGeom prst="rect">
            <a:avLst/>
          </a:prstGeom>
          <a:noFill/>
        </p:spPr>
        <p:txBody>
          <a:bodyPr wrap="none" rtlCol="0">
            <a:spAutoFit/>
          </a:bodyPr>
          <a:lstStyle/>
          <a:p>
            <a:r>
              <a:rPr lang="en-US" dirty="0"/>
              <a:t>DC</a:t>
            </a:r>
          </a:p>
        </p:txBody>
      </p:sp>
    </p:spTree>
    <p:extLst>
      <p:ext uri="{BB962C8B-B14F-4D97-AF65-F5344CB8AC3E}">
        <p14:creationId xmlns:p14="http://schemas.microsoft.com/office/powerpoint/2010/main" val="1122872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39E3E2-0331-CC49-A073-E40BD2B54245}"/>
              </a:ext>
            </a:extLst>
          </p:cNvPr>
          <p:cNvSpPr/>
          <p:nvPr/>
        </p:nvSpPr>
        <p:spPr>
          <a:xfrm>
            <a:off x="0" y="597581"/>
            <a:ext cx="12192000" cy="56174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FD52C687-6D6B-1A4A-94C8-1892B0278957}"/>
              </a:ext>
            </a:extLst>
          </p:cNvPr>
          <p:cNvSpPr>
            <a:spLocks noGrp="1"/>
          </p:cNvSpPr>
          <p:nvPr>
            <p:ph type="subTitle" idx="1"/>
          </p:nvPr>
        </p:nvSpPr>
        <p:spPr>
          <a:xfrm>
            <a:off x="9911442" y="597581"/>
            <a:ext cx="1736271" cy="561748"/>
          </a:xfrm>
        </p:spPr>
        <p:txBody>
          <a:bodyPr>
            <a:normAutofit/>
          </a:bodyPr>
          <a:lstStyle/>
          <a:p>
            <a:r>
              <a:rPr lang="en-US" sz="3200" dirty="0">
                <a:latin typeface="Apple Braille Pinpoint 8 Dot" pitchFamily="2" charset="0"/>
              </a:rPr>
              <a:t>EV-2-EV</a:t>
            </a:r>
          </a:p>
        </p:txBody>
      </p:sp>
    </p:spTree>
    <p:extLst>
      <p:ext uri="{BB962C8B-B14F-4D97-AF65-F5344CB8AC3E}">
        <p14:creationId xmlns:p14="http://schemas.microsoft.com/office/powerpoint/2010/main" val="9797557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AEC1201-C2A8-CE49-8BAD-72DB5A2D24A6}"/>
              </a:ext>
            </a:extLst>
          </p:cNvPr>
          <p:cNvSpPr/>
          <p:nvPr/>
        </p:nvSpPr>
        <p:spPr>
          <a:xfrm>
            <a:off x="1050878" y="1473958"/>
            <a:ext cx="10058400" cy="50223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4" name="Rectangle 3">
            <a:extLst>
              <a:ext uri="{FF2B5EF4-FFF2-40B4-BE49-F238E27FC236}">
                <a16:creationId xmlns:a16="http://schemas.microsoft.com/office/drawing/2014/main" id="{F639E3E2-0331-CC49-A073-E40BD2B54245}"/>
              </a:ext>
            </a:extLst>
          </p:cNvPr>
          <p:cNvSpPr/>
          <p:nvPr/>
        </p:nvSpPr>
        <p:spPr>
          <a:xfrm>
            <a:off x="0" y="597581"/>
            <a:ext cx="12192000" cy="56174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FD52C687-6D6B-1A4A-94C8-1892B0278957}"/>
              </a:ext>
            </a:extLst>
          </p:cNvPr>
          <p:cNvSpPr>
            <a:spLocks noGrp="1"/>
          </p:cNvSpPr>
          <p:nvPr>
            <p:ph type="subTitle" idx="1"/>
          </p:nvPr>
        </p:nvSpPr>
        <p:spPr>
          <a:xfrm>
            <a:off x="9911442" y="597581"/>
            <a:ext cx="1736271" cy="561748"/>
          </a:xfrm>
        </p:spPr>
        <p:txBody>
          <a:bodyPr>
            <a:normAutofit/>
          </a:bodyPr>
          <a:lstStyle/>
          <a:p>
            <a:r>
              <a:rPr lang="en-US" sz="3200" dirty="0">
                <a:latin typeface="Apple Braille Pinpoint 8 Dot" pitchFamily="2" charset="0"/>
              </a:rPr>
              <a:t>EV-2-EV</a:t>
            </a:r>
          </a:p>
        </p:txBody>
      </p:sp>
      <p:sp>
        <p:nvSpPr>
          <p:cNvPr id="2" name="TextBox 1">
            <a:extLst>
              <a:ext uri="{FF2B5EF4-FFF2-40B4-BE49-F238E27FC236}">
                <a16:creationId xmlns:a16="http://schemas.microsoft.com/office/drawing/2014/main" id="{9DEF0FE8-6995-7648-8E68-D5A39C1C7780}"/>
              </a:ext>
            </a:extLst>
          </p:cNvPr>
          <p:cNvSpPr txBox="1"/>
          <p:nvPr/>
        </p:nvSpPr>
        <p:spPr>
          <a:xfrm>
            <a:off x="2320119" y="2217172"/>
            <a:ext cx="7519917" cy="1754326"/>
          </a:xfrm>
          <a:prstGeom prst="rect">
            <a:avLst/>
          </a:prstGeom>
          <a:noFill/>
        </p:spPr>
        <p:txBody>
          <a:bodyPr wrap="square" rtlCol="0">
            <a:spAutoFit/>
          </a:bodyPr>
          <a:lstStyle/>
          <a:p>
            <a:pPr algn="ctr"/>
            <a:r>
              <a:rPr lang="en-US" sz="3600" dirty="0">
                <a:solidFill>
                  <a:srgbClr val="FF0000"/>
                </a:solidFill>
              </a:rPr>
              <a:t>Battery is critically low!!!</a:t>
            </a:r>
          </a:p>
          <a:p>
            <a:pPr algn="ctr"/>
            <a:endParaRPr lang="en-US" sz="3600" dirty="0">
              <a:solidFill>
                <a:srgbClr val="FF0000"/>
              </a:solidFill>
            </a:endParaRPr>
          </a:p>
          <a:p>
            <a:pPr algn="ctr"/>
            <a:r>
              <a:rPr lang="en-US" sz="3600" dirty="0"/>
              <a:t>Car can only run for next </a:t>
            </a:r>
            <a:r>
              <a:rPr lang="en-US" sz="3600" dirty="0">
                <a:solidFill>
                  <a:schemeClr val="accent2"/>
                </a:solidFill>
              </a:rPr>
              <a:t>5 miles..</a:t>
            </a:r>
            <a:endParaRPr lang="en-US" sz="3600" dirty="0"/>
          </a:p>
        </p:txBody>
      </p:sp>
      <p:sp>
        <p:nvSpPr>
          <p:cNvPr id="5" name="Rectangle 4">
            <a:extLst>
              <a:ext uri="{FF2B5EF4-FFF2-40B4-BE49-F238E27FC236}">
                <a16:creationId xmlns:a16="http://schemas.microsoft.com/office/drawing/2014/main" id="{997F509E-B2DF-2C41-AEB6-C8402966E476}"/>
              </a:ext>
            </a:extLst>
          </p:cNvPr>
          <p:cNvSpPr/>
          <p:nvPr/>
        </p:nvSpPr>
        <p:spPr>
          <a:xfrm>
            <a:off x="3152633" y="4694830"/>
            <a:ext cx="2142698" cy="6005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Rescue me!</a:t>
            </a:r>
          </a:p>
        </p:txBody>
      </p:sp>
      <p:sp>
        <p:nvSpPr>
          <p:cNvPr id="6" name="Rectangle 5">
            <a:extLst>
              <a:ext uri="{FF2B5EF4-FFF2-40B4-BE49-F238E27FC236}">
                <a16:creationId xmlns:a16="http://schemas.microsoft.com/office/drawing/2014/main" id="{5C0138A0-6C82-2140-9B7B-BF982F94751D}"/>
              </a:ext>
            </a:extLst>
          </p:cNvPr>
          <p:cNvSpPr/>
          <p:nvPr/>
        </p:nvSpPr>
        <p:spPr>
          <a:xfrm>
            <a:off x="6635086" y="4694830"/>
            <a:ext cx="2142698" cy="6005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Dismiss</a:t>
            </a:r>
          </a:p>
        </p:txBody>
      </p:sp>
    </p:spTree>
    <p:extLst>
      <p:ext uri="{BB962C8B-B14F-4D97-AF65-F5344CB8AC3E}">
        <p14:creationId xmlns:p14="http://schemas.microsoft.com/office/powerpoint/2010/main" val="1580129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639E3E2-0331-CC49-A073-E40BD2B54245}"/>
              </a:ext>
            </a:extLst>
          </p:cNvPr>
          <p:cNvSpPr/>
          <p:nvPr/>
        </p:nvSpPr>
        <p:spPr>
          <a:xfrm>
            <a:off x="0" y="597581"/>
            <a:ext cx="12192000" cy="56174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FD52C687-6D6B-1A4A-94C8-1892B0278957}"/>
              </a:ext>
            </a:extLst>
          </p:cNvPr>
          <p:cNvSpPr>
            <a:spLocks noGrp="1"/>
          </p:cNvSpPr>
          <p:nvPr>
            <p:ph type="subTitle" idx="1"/>
          </p:nvPr>
        </p:nvSpPr>
        <p:spPr>
          <a:xfrm>
            <a:off x="9911442" y="597581"/>
            <a:ext cx="1736271" cy="561748"/>
          </a:xfrm>
        </p:spPr>
        <p:txBody>
          <a:bodyPr>
            <a:normAutofit/>
          </a:bodyPr>
          <a:lstStyle/>
          <a:p>
            <a:r>
              <a:rPr lang="en-US" sz="3200" dirty="0">
                <a:latin typeface="Apple Braille Pinpoint 8 Dot" pitchFamily="2" charset="0"/>
              </a:rPr>
              <a:t>EV-2-EV</a:t>
            </a:r>
          </a:p>
        </p:txBody>
      </p:sp>
      <p:graphicFrame>
        <p:nvGraphicFramePr>
          <p:cNvPr id="5" name="Table 4">
            <a:extLst>
              <a:ext uri="{FF2B5EF4-FFF2-40B4-BE49-F238E27FC236}">
                <a16:creationId xmlns:a16="http://schemas.microsoft.com/office/drawing/2014/main" id="{E25BD148-D44B-7945-9D03-2573C133BF3E}"/>
              </a:ext>
            </a:extLst>
          </p:cNvPr>
          <p:cNvGraphicFramePr>
            <a:graphicFrameLocks noGrp="1"/>
          </p:cNvGraphicFramePr>
          <p:nvPr>
            <p:extLst>
              <p:ext uri="{D42A27DB-BD31-4B8C-83A1-F6EECF244321}">
                <p14:modId xmlns:p14="http://schemas.microsoft.com/office/powerpoint/2010/main" val="538506865"/>
              </p:ext>
            </p:extLst>
          </p:nvPr>
        </p:nvGraphicFramePr>
        <p:xfrm>
          <a:off x="339125" y="1461071"/>
          <a:ext cx="8112897" cy="2351172"/>
        </p:xfrm>
        <a:graphic>
          <a:graphicData uri="http://schemas.openxmlformats.org/drawingml/2006/table">
            <a:tbl>
              <a:tblPr firstRow="1" bandRow="1">
                <a:tableStyleId>{5940675A-B579-460E-94D1-54222C63F5DA}</a:tableStyleId>
              </a:tblPr>
              <a:tblGrid>
                <a:gridCol w="2028224">
                  <a:extLst>
                    <a:ext uri="{9D8B030D-6E8A-4147-A177-3AD203B41FA5}">
                      <a16:colId xmlns:a16="http://schemas.microsoft.com/office/drawing/2014/main" val="3747525210"/>
                    </a:ext>
                  </a:extLst>
                </a:gridCol>
                <a:gridCol w="1648597">
                  <a:extLst>
                    <a:ext uri="{9D8B030D-6E8A-4147-A177-3AD203B41FA5}">
                      <a16:colId xmlns:a16="http://schemas.microsoft.com/office/drawing/2014/main" val="3866373504"/>
                    </a:ext>
                  </a:extLst>
                </a:gridCol>
                <a:gridCol w="1902940">
                  <a:extLst>
                    <a:ext uri="{9D8B030D-6E8A-4147-A177-3AD203B41FA5}">
                      <a16:colId xmlns:a16="http://schemas.microsoft.com/office/drawing/2014/main" val="29417017"/>
                    </a:ext>
                  </a:extLst>
                </a:gridCol>
                <a:gridCol w="2533136">
                  <a:extLst>
                    <a:ext uri="{9D8B030D-6E8A-4147-A177-3AD203B41FA5}">
                      <a16:colId xmlns:a16="http://schemas.microsoft.com/office/drawing/2014/main" val="890122291"/>
                    </a:ext>
                  </a:extLst>
                </a:gridCol>
              </a:tblGrid>
              <a:tr h="281232">
                <a:tc>
                  <a:txBody>
                    <a:bodyPr/>
                    <a:lstStyle/>
                    <a:p>
                      <a:pPr algn="ctr"/>
                      <a:r>
                        <a:rPr lang="en-US" sz="2000" dirty="0"/>
                        <a:t>EV ver. number</a:t>
                      </a:r>
                    </a:p>
                  </a:txBody>
                  <a:tcPr/>
                </a:tc>
                <a:tc>
                  <a:txBody>
                    <a:bodyPr/>
                    <a:lstStyle/>
                    <a:p>
                      <a:pPr algn="ctr"/>
                      <a:r>
                        <a:rPr lang="en-US" sz="2000" dirty="0"/>
                        <a:t>Approval</a:t>
                      </a:r>
                    </a:p>
                  </a:txBody>
                  <a:tcPr/>
                </a:tc>
                <a:tc>
                  <a:txBody>
                    <a:bodyPr/>
                    <a:lstStyle/>
                    <a:p>
                      <a:pPr algn="ctr"/>
                      <a:r>
                        <a:rPr lang="en-US" sz="2000" dirty="0"/>
                        <a:t>Range</a:t>
                      </a:r>
                    </a:p>
                  </a:txBody>
                  <a:tcPr/>
                </a:tc>
                <a:tc>
                  <a:txBody>
                    <a:bodyPr/>
                    <a:lstStyle/>
                    <a:p>
                      <a:pPr algn="ctr"/>
                      <a:r>
                        <a:rPr lang="en-US" sz="2000" dirty="0"/>
                        <a:t>% of charge remaining</a:t>
                      </a:r>
                    </a:p>
                  </a:txBody>
                  <a:tcPr/>
                </a:tc>
                <a:extLst>
                  <a:ext uri="{0D108BD9-81ED-4DB2-BD59-A6C34878D82A}">
                    <a16:rowId xmlns:a16="http://schemas.microsoft.com/office/drawing/2014/main" val="3691788986"/>
                  </a:ext>
                </a:extLst>
              </a:tr>
              <a:tr h="488733">
                <a:tc>
                  <a:txBody>
                    <a:bodyPr/>
                    <a:lstStyle/>
                    <a:p>
                      <a:pPr algn="ctr"/>
                      <a:r>
                        <a:rPr lang="en-US" dirty="0"/>
                        <a:t>EV 214</a:t>
                      </a:r>
                    </a:p>
                  </a:txBody>
                  <a:tcPr/>
                </a:tc>
                <a:tc>
                  <a:txBody>
                    <a:bodyPr/>
                    <a:lstStyle/>
                    <a:p>
                      <a:endParaRPr lang="en-US" dirty="0"/>
                    </a:p>
                  </a:txBody>
                  <a:tcPr/>
                </a:tc>
                <a:tc>
                  <a:txBody>
                    <a:bodyPr/>
                    <a:lstStyle/>
                    <a:p>
                      <a:pPr algn="ctr"/>
                      <a:r>
                        <a:rPr lang="en-US" dirty="0"/>
                        <a:t>1.1 miles</a:t>
                      </a:r>
                    </a:p>
                  </a:txBody>
                  <a:tcPr/>
                </a:tc>
                <a:tc>
                  <a:txBody>
                    <a:bodyPr/>
                    <a:lstStyle/>
                    <a:p>
                      <a:endParaRPr lang="en-US" dirty="0"/>
                    </a:p>
                  </a:txBody>
                  <a:tcPr/>
                </a:tc>
                <a:extLst>
                  <a:ext uri="{0D108BD9-81ED-4DB2-BD59-A6C34878D82A}">
                    <a16:rowId xmlns:a16="http://schemas.microsoft.com/office/drawing/2014/main" val="1483343270"/>
                  </a:ext>
                </a:extLst>
              </a:tr>
              <a:tr h="488733">
                <a:tc>
                  <a:txBody>
                    <a:bodyPr/>
                    <a:lstStyle/>
                    <a:p>
                      <a:pPr algn="ctr"/>
                      <a:r>
                        <a:rPr lang="en-US" dirty="0"/>
                        <a:t>EV 007</a:t>
                      </a:r>
                    </a:p>
                  </a:txBody>
                  <a:tcPr/>
                </a:tc>
                <a:tc>
                  <a:txBody>
                    <a:bodyPr/>
                    <a:lstStyle/>
                    <a:p>
                      <a:endParaRPr lang="en-US" dirty="0"/>
                    </a:p>
                  </a:txBody>
                  <a:tcPr/>
                </a:tc>
                <a:tc>
                  <a:txBody>
                    <a:bodyPr/>
                    <a:lstStyle/>
                    <a:p>
                      <a:pPr algn="ctr"/>
                      <a:r>
                        <a:rPr lang="en-US" dirty="0"/>
                        <a:t>1.7 miles</a:t>
                      </a:r>
                    </a:p>
                  </a:txBody>
                  <a:tcPr/>
                </a:tc>
                <a:tc>
                  <a:txBody>
                    <a:bodyPr/>
                    <a:lstStyle/>
                    <a:p>
                      <a:endParaRPr lang="en-US"/>
                    </a:p>
                  </a:txBody>
                  <a:tcPr/>
                </a:tc>
                <a:extLst>
                  <a:ext uri="{0D108BD9-81ED-4DB2-BD59-A6C34878D82A}">
                    <a16:rowId xmlns:a16="http://schemas.microsoft.com/office/drawing/2014/main" val="479795587"/>
                  </a:ext>
                </a:extLst>
              </a:tr>
              <a:tr h="488733">
                <a:tc>
                  <a:txBody>
                    <a:bodyPr/>
                    <a:lstStyle/>
                    <a:p>
                      <a:pPr algn="ctr"/>
                      <a:r>
                        <a:rPr lang="en-US" dirty="0"/>
                        <a:t>EV 945</a:t>
                      </a:r>
                    </a:p>
                  </a:txBody>
                  <a:tcPr/>
                </a:tc>
                <a:tc>
                  <a:txBody>
                    <a:bodyPr/>
                    <a:lstStyle/>
                    <a:p>
                      <a:endParaRPr lang="en-US" dirty="0"/>
                    </a:p>
                  </a:txBody>
                  <a:tcPr/>
                </a:tc>
                <a:tc>
                  <a:txBody>
                    <a:bodyPr/>
                    <a:lstStyle/>
                    <a:p>
                      <a:pPr algn="ctr"/>
                      <a:r>
                        <a:rPr lang="en-US" dirty="0"/>
                        <a:t>2.4 miles</a:t>
                      </a:r>
                    </a:p>
                  </a:txBody>
                  <a:tcPr/>
                </a:tc>
                <a:tc>
                  <a:txBody>
                    <a:bodyPr/>
                    <a:lstStyle/>
                    <a:p>
                      <a:endParaRPr lang="en-US"/>
                    </a:p>
                  </a:txBody>
                  <a:tcPr/>
                </a:tc>
                <a:extLst>
                  <a:ext uri="{0D108BD9-81ED-4DB2-BD59-A6C34878D82A}">
                    <a16:rowId xmlns:a16="http://schemas.microsoft.com/office/drawing/2014/main" val="390123704"/>
                  </a:ext>
                </a:extLst>
              </a:tr>
              <a:tr h="488733">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4138154218"/>
                  </a:ext>
                </a:extLst>
              </a:tr>
            </a:tbl>
          </a:graphicData>
        </a:graphic>
      </p:graphicFrame>
      <p:sp>
        <p:nvSpPr>
          <p:cNvPr id="6" name="Rectangle 5">
            <a:extLst>
              <a:ext uri="{FF2B5EF4-FFF2-40B4-BE49-F238E27FC236}">
                <a16:creationId xmlns:a16="http://schemas.microsoft.com/office/drawing/2014/main" id="{01A1108B-9356-8349-8975-F1377AD4B959}"/>
              </a:ext>
            </a:extLst>
          </p:cNvPr>
          <p:cNvSpPr/>
          <p:nvPr/>
        </p:nvSpPr>
        <p:spPr>
          <a:xfrm>
            <a:off x="2459683" y="1934861"/>
            <a:ext cx="1458097" cy="333633"/>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ASK</a:t>
            </a:r>
          </a:p>
        </p:txBody>
      </p:sp>
      <p:sp>
        <p:nvSpPr>
          <p:cNvPr id="7" name="Rectangle 6">
            <a:extLst>
              <a:ext uri="{FF2B5EF4-FFF2-40B4-BE49-F238E27FC236}">
                <a16:creationId xmlns:a16="http://schemas.microsoft.com/office/drawing/2014/main" id="{0224B3A9-EBCA-054C-8F02-685D3CDDF62E}"/>
              </a:ext>
            </a:extLst>
          </p:cNvPr>
          <p:cNvSpPr/>
          <p:nvPr/>
        </p:nvSpPr>
        <p:spPr>
          <a:xfrm>
            <a:off x="2459682" y="2408651"/>
            <a:ext cx="1458097" cy="333633"/>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ASK</a:t>
            </a:r>
          </a:p>
        </p:txBody>
      </p:sp>
      <p:sp>
        <p:nvSpPr>
          <p:cNvPr id="8" name="Rectangle 7">
            <a:extLst>
              <a:ext uri="{FF2B5EF4-FFF2-40B4-BE49-F238E27FC236}">
                <a16:creationId xmlns:a16="http://schemas.microsoft.com/office/drawing/2014/main" id="{97DBBB86-1259-1540-83F6-20E1FD5ECA8A}"/>
              </a:ext>
            </a:extLst>
          </p:cNvPr>
          <p:cNvSpPr/>
          <p:nvPr/>
        </p:nvSpPr>
        <p:spPr>
          <a:xfrm>
            <a:off x="2459681" y="2882441"/>
            <a:ext cx="1458097" cy="333633"/>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ASK</a:t>
            </a:r>
          </a:p>
        </p:txBody>
      </p:sp>
      <p:sp>
        <p:nvSpPr>
          <p:cNvPr id="9" name="Rectangle 8">
            <a:extLst>
              <a:ext uri="{FF2B5EF4-FFF2-40B4-BE49-F238E27FC236}">
                <a16:creationId xmlns:a16="http://schemas.microsoft.com/office/drawing/2014/main" id="{75A8069C-6E59-FE4F-8545-ADCE84AE0A5A}"/>
              </a:ext>
            </a:extLst>
          </p:cNvPr>
          <p:cNvSpPr/>
          <p:nvPr/>
        </p:nvSpPr>
        <p:spPr>
          <a:xfrm>
            <a:off x="6038338" y="1932089"/>
            <a:ext cx="2266778" cy="333633"/>
          </a:xfrm>
          <a:prstGeom prst="rect">
            <a:avLst/>
          </a:prstGeom>
          <a:no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4B243E67-0837-E64D-BC6D-3268FBE3463E}"/>
              </a:ext>
            </a:extLst>
          </p:cNvPr>
          <p:cNvSpPr/>
          <p:nvPr/>
        </p:nvSpPr>
        <p:spPr>
          <a:xfrm>
            <a:off x="6043344" y="2417611"/>
            <a:ext cx="2266778" cy="333633"/>
          </a:xfrm>
          <a:prstGeom prst="rect">
            <a:avLst/>
          </a:prstGeom>
          <a:no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55C5A19-CFCB-424C-B820-F687BD621F63}"/>
              </a:ext>
            </a:extLst>
          </p:cNvPr>
          <p:cNvSpPr/>
          <p:nvPr/>
        </p:nvSpPr>
        <p:spPr>
          <a:xfrm>
            <a:off x="6038334" y="2903133"/>
            <a:ext cx="2266778" cy="333633"/>
          </a:xfrm>
          <a:prstGeom prst="rect">
            <a:avLst/>
          </a:prstGeom>
          <a:no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2" name="Extract 11">
            <a:extLst>
              <a:ext uri="{FF2B5EF4-FFF2-40B4-BE49-F238E27FC236}">
                <a16:creationId xmlns:a16="http://schemas.microsoft.com/office/drawing/2014/main" id="{97233E9B-7D59-5041-AEB0-9C6ED728458C}"/>
              </a:ext>
            </a:extLst>
          </p:cNvPr>
          <p:cNvSpPr/>
          <p:nvPr/>
        </p:nvSpPr>
        <p:spPr>
          <a:xfrm>
            <a:off x="7843997" y="2424288"/>
            <a:ext cx="378941" cy="319748"/>
          </a:xfrm>
          <a:prstGeom prst="flowChartExtra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EEFC1D2-F6D5-5846-8699-4787240B54D5}"/>
              </a:ext>
            </a:extLst>
          </p:cNvPr>
          <p:cNvSpPr/>
          <p:nvPr/>
        </p:nvSpPr>
        <p:spPr>
          <a:xfrm>
            <a:off x="6043342" y="2414521"/>
            <a:ext cx="1973247" cy="32951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t>         94%</a:t>
            </a:r>
          </a:p>
        </p:txBody>
      </p:sp>
      <p:sp>
        <p:nvSpPr>
          <p:cNvPr id="14" name="Rectangle 13">
            <a:extLst>
              <a:ext uri="{FF2B5EF4-FFF2-40B4-BE49-F238E27FC236}">
                <a16:creationId xmlns:a16="http://schemas.microsoft.com/office/drawing/2014/main" id="{E8CC1183-C7CA-AD47-93BC-387A16517B79}"/>
              </a:ext>
            </a:extLst>
          </p:cNvPr>
          <p:cNvSpPr/>
          <p:nvPr/>
        </p:nvSpPr>
        <p:spPr>
          <a:xfrm>
            <a:off x="6038332" y="2907251"/>
            <a:ext cx="1547342" cy="32951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74%</a:t>
            </a:r>
          </a:p>
        </p:txBody>
      </p:sp>
      <p:sp>
        <p:nvSpPr>
          <p:cNvPr id="15" name="Rectangle 14">
            <a:extLst>
              <a:ext uri="{FF2B5EF4-FFF2-40B4-BE49-F238E27FC236}">
                <a16:creationId xmlns:a16="http://schemas.microsoft.com/office/drawing/2014/main" id="{29E39472-7268-134E-B795-A0C30969B9A4}"/>
              </a:ext>
            </a:extLst>
          </p:cNvPr>
          <p:cNvSpPr/>
          <p:nvPr/>
        </p:nvSpPr>
        <p:spPr>
          <a:xfrm>
            <a:off x="6038338" y="1932089"/>
            <a:ext cx="1524001" cy="34698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t>         81%</a:t>
            </a:r>
          </a:p>
        </p:txBody>
      </p:sp>
      <p:sp>
        <p:nvSpPr>
          <p:cNvPr id="17" name="Extract 16">
            <a:extLst>
              <a:ext uri="{FF2B5EF4-FFF2-40B4-BE49-F238E27FC236}">
                <a16:creationId xmlns:a16="http://schemas.microsoft.com/office/drawing/2014/main" id="{0F2BDBC6-FC6B-3443-BCFB-B6D90E1F20DE}"/>
              </a:ext>
            </a:extLst>
          </p:cNvPr>
          <p:cNvSpPr/>
          <p:nvPr/>
        </p:nvSpPr>
        <p:spPr>
          <a:xfrm>
            <a:off x="7386169" y="1943904"/>
            <a:ext cx="378941" cy="333633"/>
          </a:xfrm>
          <a:prstGeom prst="flowChartExtra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Extract 17">
            <a:extLst>
              <a:ext uri="{FF2B5EF4-FFF2-40B4-BE49-F238E27FC236}">
                <a16:creationId xmlns:a16="http://schemas.microsoft.com/office/drawing/2014/main" id="{DD92E2A1-AB26-2C42-B5CD-90ACC4D5A069}"/>
              </a:ext>
            </a:extLst>
          </p:cNvPr>
          <p:cNvSpPr/>
          <p:nvPr/>
        </p:nvSpPr>
        <p:spPr>
          <a:xfrm>
            <a:off x="7403059" y="2907252"/>
            <a:ext cx="378941" cy="319218"/>
          </a:xfrm>
          <a:prstGeom prst="flowChartExtra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aphicFrame>
        <p:nvGraphicFramePr>
          <p:cNvPr id="19" name="Table 18">
            <a:extLst>
              <a:ext uri="{FF2B5EF4-FFF2-40B4-BE49-F238E27FC236}">
                <a16:creationId xmlns:a16="http://schemas.microsoft.com/office/drawing/2014/main" id="{B19218DF-BE08-694A-A0A6-777AB1AF9D8E}"/>
              </a:ext>
            </a:extLst>
          </p:cNvPr>
          <p:cNvGraphicFramePr>
            <a:graphicFrameLocks noGrp="1"/>
          </p:cNvGraphicFramePr>
          <p:nvPr>
            <p:extLst>
              <p:ext uri="{D42A27DB-BD31-4B8C-83A1-F6EECF244321}">
                <p14:modId xmlns:p14="http://schemas.microsoft.com/office/powerpoint/2010/main" val="53391228"/>
              </p:ext>
            </p:extLst>
          </p:nvPr>
        </p:nvGraphicFramePr>
        <p:xfrm>
          <a:off x="3725551" y="4193306"/>
          <a:ext cx="8112897" cy="2351172"/>
        </p:xfrm>
        <a:graphic>
          <a:graphicData uri="http://schemas.openxmlformats.org/drawingml/2006/table">
            <a:tbl>
              <a:tblPr firstRow="1" bandRow="1">
                <a:tableStyleId>{5940675A-B579-460E-94D1-54222C63F5DA}</a:tableStyleId>
              </a:tblPr>
              <a:tblGrid>
                <a:gridCol w="2028224">
                  <a:extLst>
                    <a:ext uri="{9D8B030D-6E8A-4147-A177-3AD203B41FA5}">
                      <a16:colId xmlns:a16="http://schemas.microsoft.com/office/drawing/2014/main" val="3747525210"/>
                    </a:ext>
                  </a:extLst>
                </a:gridCol>
                <a:gridCol w="1648597">
                  <a:extLst>
                    <a:ext uri="{9D8B030D-6E8A-4147-A177-3AD203B41FA5}">
                      <a16:colId xmlns:a16="http://schemas.microsoft.com/office/drawing/2014/main" val="3866373504"/>
                    </a:ext>
                  </a:extLst>
                </a:gridCol>
                <a:gridCol w="1902940">
                  <a:extLst>
                    <a:ext uri="{9D8B030D-6E8A-4147-A177-3AD203B41FA5}">
                      <a16:colId xmlns:a16="http://schemas.microsoft.com/office/drawing/2014/main" val="29417017"/>
                    </a:ext>
                  </a:extLst>
                </a:gridCol>
                <a:gridCol w="2533136">
                  <a:extLst>
                    <a:ext uri="{9D8B030D-6E8A-4147-A177-3AD203B41FA5}">
                      <a16:colId xmlns:a16="http://schemas.microsoft.com/office/drawing/2014/main" val="890122291"/>
                    </a:ext>
                  </a:extLst>
                </a:gridCol>
              </a:tblGrid>
              <a:tr h="281232">
                <a:tc>
                  <a:txBody>
                    <a:bodyPr/>
                    <a:lstStyle/>
                    <a:p>
                      <a:pPr algn="ctr"/>
                      <a:r>
                        <a:rPr lang="en-US" sz="2000" dirty="0"/>
                        <a:t>EV ver. number</a:t>
                      </a:r>
                    </a:p>
                  </a:txBody>
                  <a:tcPr/>
                </a:tc>
                <a:tc>
                  <a:txBody>
                    <a:bodyPr/>
                    <a:lstStyle/>
                    <a:p>
                      <a:pPr algn="ctr"/>
                      <a:r>
                        <a:rPr lang="en-US" sz="2000" dirty="0"/>
                        <a:t>Approval</a:t>
                      </a:r>
                    </a:p>
                  </a:txBody>
                  <a:tcPr/>
                </a:tc>
                <a:tc>
                  <a:txBody>
                    <a:bodyPr/>
                    <a:lstStyle/>
                    <a:p>
                      <a:pPr algn="ctr"/>
                      <a:r>
                        <a:rPr lang="en-US" sz="2000" dirty="0"/>
                        <a:t>Range</a:t>
                      </a:r>
                    </a:p>
                  </a:txBody>
                  <a:tcPr/>
                </a:tc>
                <a:tc>
                  <a:txBody>
                    <a:bodyPr/>
                    <a:lstStyle/>
                    <a:p>
                      <a:pPr algn="ctr"/>
                      <a:r>
                        <a:rPr lang="en-US" sz="2000" dirty="0"/>
                        <a:t>% of charge remaining</a:t>
                      </a:r>
                    </a:p>
                  </a:txBody>
                  <a:tcPr/>
                </a:tc>
                <a:extLst>
                  <a:ext uri="{0D108BD9-81ED-4DB2-BD59-A6C34878D82A}">
                    <a16:rowId xmlns:a16="http://schemas.microsoft.com/office/drawing/2014/main" val="3691788986"/>
                  </a:ext>
                </a:extLst>
              </a:tr>
              <a:tr h="488733">
                <a:tc>
                  <a:txBody>
                    <a:bodyPr/>
                    <a:lstStyle/>
                    <a:p>
                      <a:pPr algn="ctr"/>
                      <a:r>
                        <a:rPr lang="en-US" dirty="0"/>
                        <a:t>EV 619</a:t>
                      </a:r>
                    </a:p>
                  </a:txBody>
                  <a:tcPr/>
                </a:tc>
                <a:tc>
                  <a:txBody>
                    <a:bodyPr/>
                    <a:lstStyle/>
                    <a:p>
                      <a:endParaRPr lang="en-US" dirty="0"/>
                    </a:p>
                  </a:txBody>
                  <a:tcPr/>
                </a:tc>
                <a:tc>
                  <a:txBody>
                    <a:bodyPr/>
                    <a:lstStyle/>
                    <a:p>
                      <a:pPr algn="ctr"/>
                      <a:r>
                        <a:rPr lang="en-US" dirty="0"/>
                        <a:t>1.1 miles</a:t>
                      </a:r>
                    </a:p>
                  </a:txBody>
                  <a:tcPr/>
                </a:tc>
                <a:tc>
                  <a:txBody>
                    <a:bodyPr/>
                    <a:lstStyle/>
                    <a:p>
                      <a:endParaRPr lang="en-US" dirty="0"/>
                    </a:p>
                  </a:txBody>
                  <a:tcPr/>
                </a:tc>
                <a:extLst>
                  <a:ext uri="{0D108BD9-81ED-4DB2-BD59-A6C34878D82A}">
                    <a16:rowId xmlns:a16="http://schemas.microsoft.com/office/drawing/2014/main" val="1483343270"/>
                  </a:ext>
                </a:extLst>
              </a:tr>
              <a:tr h="488733">
                <a:tc>
                  <a:txBody>
                    <a:bodyPr/>
                    <a:lstStyle/>
                    <a:p>
                      <a:pPr algn="ctr"/>
                      <a:r>
                        <a:rPr lang="en-US" dirty="0"/>
                        <a:t>EV 345</a:t>
                      </a:r>
                    </a:p>
                  </a:txBody>
                  <a:tcPr/>
                </a:tc>
                <a:tc>
                  <a:txBody>
                    <a:bodyPr/>
                    <a:lstStyle/>
                    <a:p>
                      <a:endParaRPr lang="en-US" dirty="0"/>
                    </a:p>
                  </a:txBody>
                  <a:tcPr/>
                </a:tc>
                <a:tc>
                  <a:txBody>
                    <a:bodyPr/>
                    <a:lstStyle/>
                    <a:p>
                      <a:pPr algn="ctr"/>
                      <a:r>
                        <a:rPr lang="en-US" dirty="0"/>
                        <a:t>1.3 miles</a:t>
                      </a:r>
                    </a:p>
                  </a:txBody>
                  <a:tcPr/>
                </a:tc>
                <a:tc>
                  <a:txBody>
                    <a:bodyPr/>
                    <a:lstStyle/>
                    <a:p>
                      <a:endParaRPr lang="en-US" dirty="0"/>
                    </a:p>
                  </a:txBody>
                  <a:tcPr/>
                </a:tc>
                <a:extLst>
                  <a:ext uri="{0D108BD9-81ED-4DB2-BD59-A6C34878D82A}">
                    <a16:rowId xmlns:a16="http://schemas.microsoft.com/office/drawing/2014/main" val="479795587"/>
                  </a:ext>
                </a:extLst>
              </a:tr>
              <a:tr h="488733">
                <a:tc>
                  <a:txBody>
                    <a:bodyPr/>
                    <a:lstStyle/>
                    <a:p>
                      <a:pPr algn="ctr"/>
                      <a:r>
                        <a:rPr lang="en-US" dirty="0"/>
                        <a:t>EV 918</a:t>
                      </a:r>
                    </a:p>
                  </a:txBody>
                  <a:tcPr/>
                </a:tc>
                <a:tc>
                  <a:txBody>
                    <a:bodyPr/>
                    <a:lstStyle/>
                    <a:p>
                      <a:endParaRPr lang="en-US" dirty="0"/>
                    </a:p>
                  </a:txBody>
                  <a:tcPr/>
                </a:tc>
                <a:tc>
                  <a:txBody>
                    <a:bodyPr/>
                    <a:lstStyle/>
                    <a:p>
                      <a:pPr algn="ctr"/>
                      <a:r>
                        <a:rPr lang="en-US" dirty="0"/>
                        <a:t>2.7 miles</a:t>
                      </a:r>
                    </a:p>
                  </a:txBody>
                  <a:tcPr/>
                </a:tc>
                <a:tc>
                  <a:txBody>
                    <a:bodyPr/>
                    <a:lstStyle/>
                    <a:p>
                      <a:endParaRPr lang="en-US"/>
                    </a:p>
                  </a:txBody>
                  <a:tcPr/>
                </a:tc>
                <a:extLst>
                  <a:ext uri="{0D108BD9-81ED-4DB2-BD59-A6C34878D82A}">
                    <a16:rowId xmlns:a16="http://schemas.microsoft.com/office/drawing/2014/main" val="390123704"/>
                  </a:ext>
                </a:extLst>
              </a:tr>
              <a:tr h="488733">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4138154218"/>
                  </a:ext>
                </a:extLst>
              </a:tr>
            </a:tbl>
          </a:graphicData>
        </a:graphic>
      </p:graphicFrame>
      <p:sp>
        <p:nvSpPr>
          <p:cNvPr id="20" name="Rectangle 19">
            <a:extLst>
              <a:ext uri="{FF2B5EF4-FFF2-40B4-BE49-F238E27FC236}">
                <a16:creationId xmlns:a16="http://schemas.microsoft.com/office/drawing/2014/main" id="{BF08DDE9-5995-B34D-8B29-09BFD2B75EEF}"/>
              </a:ext>
            </a:extLst>
          </p:cNvPr>
          <p:cNvSpPr/>
          <p:nvPr/>
        </p:nvSpPr>
        <p:spPr>
          <a:xfrm>
            <a:off x="5846109" y="4667096"/>
            <a:ext cx="1458097" cy="33363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HELP</a:t>
            </a:r>
          </a:p>
        </p:txBody>
      </p:sp>
      <p:sp>
        <p:nvSpPr>
          <p:cNvPr id="21" name="Rectangle 20">
            <a:extLst>
              <a:ext uri="{FF2B5EF4-FFF2-40B4-BE49-F238E27FC236}">
                <a16:creationId xmlns:a16="http://schemas.microsoft.com/office/drawing/2014/main" id="{68669DEB-89C8-7E45-A242-526A7B0687D8}"/>
              </a:ext>
            </a:extLst>
          </p:cNvPr>
          <p:cNvSpPr/>
          <p:nvPr/>
        </p:nvSpPr>
        <p:spPr>
          <a:xfrm>
            <a:off x="5846108" y="5140886"/>
            <a:ext cx="1458097" cy="33363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HELP</a:t>
            </a:r>
          </a:p>
        </p:txBody>
      </p:sp>
      <p:sp>
        <p:nvSpPr>
          <p:cNvPr id="22" name="Rectangle 21">
            <a:extLst>
              <a:ext uri="{FF2B5EF4-FFF2-40B4-BE49-F238E27FC236}">
                <a16:creationId xmlns:a16="http://schemas.microsoft.com/office/drawing/2014/main" id="{6F13A935-5D60-EA41-9F22-9637119CA74F}"/>
              </a:ext>
            </a:extLst>
          </p:cNvPr>
          <p:cNvSpPr/>
          <p:nvPr/>
        </p:nvSpPr>
        <p:spPr>
          <a:xfrm>
            <a:off x="5846107" y="5614676"/>
            <a:ext cx="1458097" cy="33363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HELP</a:t>
            </a:r>
          </a:p>
        </p:txBody>
      </p:sp>
      <p:sp>
        <p:nvSpPr>
          <p:cNvPr id="23" name="Rectangle 22">
            <a:extLst>
              <a:ext uri="{FF2B5EF4-FFF2-40B4-BE49-F238E27FC236}">
                <a16:creationId xmlns:a16="http://schemas.microsoft.com/office/drawing/2014/main" id="{C8E1B8AF-DF35-5141-B48D-8CFB40750A9A}"/>
              </a:ext>
            </a:extLst>
          </p:cNvPr>
          <p:cNvSpPr/>
          <p:nvPr/>
        </p:nvSpPr>
        <p:spPr>
          <a:xfrm>
            <a:off x="9424764" y="4664324"/>
            <a:ext cx="2266778" cy="333633"/>
          </a:xfrm>
          <a:prstGeom prst="rect">
            <a:avLst/>
          </a:prstGeom>
          <a:no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D94ACD5E-5214-AF47-8D0A-5A56FC6AF495}"/>
              </a:ext>
            </a:extLst>
          </p:cNvPr>
          <p:cNvSpPr/>
          <p:nvPr/>
        </p:nvSpPr>
        <p:spPr>
          <a:xfrm>
            <a:off x="9429770" y="5149846"/>
            <a:ext cx="2266778" cy="333633"/>
          </a:xfrm>
          <a:prstGeom prst="rect">
            <a:avLst/>
          </a:prstGeom>
          <a:no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E1F6939-CC6D-654C-9AF8-3AC7CF00D0A9}"/>
              </a:ext>
            </a:extLst>
          </p:cNvPr>
          <p:cNvSpPr/>
          <p:nvPr/>
        </p:nvSpPr>
        <p:spPr>
          <a:xfrm>
            <a:off x="9424760" y="5635368"/>
            <a:ext cx="2266778" cy="333633"/>
          </a:xfrm>
          <a:prstGeom prst="rect">
            <a:avLst/>
          </a:prstGeom>
          <a:no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6" name="Extract 25">
            <a:extLst>
              <a:ext uri="{FF2B5EF4-FFF2-40B4-BE49-F238E27FC236}">
                <a16:creationId xmlns:a16="http://schemas.microsoft.com/office/drawing/2014/main" id="{47F6C749-3364-1046-B135-31069E64A9E4}"/>
              </a:ext>
            </a:extLst>
          </p:cNvPr>
          <p:cNvSpPr/>
          <p:nvPr/>
        </p:nvSpPr>
        <p:spPr>
          <a:xfrm>
            <a:off x="9434140" y="5156523"/>
            <a:ext cx="312048" cy="319748"/>
          </a:xfrm>
          <a:prstGeom prst="flowChartExtra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r"/>
            <a:endParaRPr lang="en-US" dirty="0"/>
          </a:p>
        </p:txBody>
      </p:sp>
      <p:sp>
        <p:nvSpPr>
          <p:cNvPr id="27" name="Rectangle 26">
            <a:extLst>
              <a:ext uri="{FF2B5EF4-FFF2-40B4-BE49-F238E27FC236}">
                <a16:creationId xmlns:a16="http://schemas.microsoft.com/office/drawing/2014/main" id="{59EB7B5C-CCF3-714F-9DB7-11A82A58EA3A}"/>
              </a:ext>
            </a:extLst>
          </p:cNvPr>
          <p:cNvSpPr/>
          <p:nvPr/>
        </p:nvSpPr>
        <p:spPr>
          <a:xfrm>
            <a:off x="9429769" y="5146756"/>
            <a:ext cx="150166" cy="32951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dirty="0"/>
          </a:p>
        </p:txBody>
      </p:sp>
      <p:sp>
        <p:nvSpPr>
          <p:cNvPr id="28" name="Rectangle 27">
            <a:extLst>
              <a:ext uri="{FF2B5EF4-FFF2-40B4-BE49-F238E27FC236}">
                <a16:creationId xmlns:a16="http://schemas.microsoft.com/office/drawing/2014/main" id="{F2197E2F-5256-8D47-8D3A-34A10A2531A4}"/>
              </a:ext>
            </a:extLst>
          </p:cNvPr>
          <p:cNvSpPr/>
          <p:nvPr/>
        </p:nvSpPr>
        <p:spPr>
          <a:xfrm>
            <a:off x="9424757" y="5639486"/>
            <a:ext cx="234921" cy="32951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79252B9C-7521-B148-A23B-634195214C41}"/>
              </a:ext>
            </a:extLst>
          </p:cNvPr>
          <p:cNvSpPr/>
          <p:nvPr/>
        </p:nvSpPr>
        <p:spPr>
          <a:xfrm>
            <a:off x="9424764" y="4664324"/>
            <a:ext cx="297209" cy="34698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dirty="0"/>
          </a:p>
        </p:txBody>
      </p:sp>
      <p:sp>
        <p:nvSpPr>
          <p:cNvPr id="30" name="Extract 29">
            <a:extLst>
              <a:ext uri="{FF2B5EF4-FFF2-40B4-BE49-F238E27FC236}">
                <a16:creationId xmlns:a16="http://schemas.microsoft.com/office/drawing/2014/main" id="{CE3EF868-EA4C-8244-A611-7544EAB188DA}"/>
              </a:ext>
            </a:extLst>
          </p:cNvPr>
          <p:cNvSpPr/>
          <p:nvPr/>
        </p:nvSpPr>
        <p:spPr>
          <a:xfrm>
            <a:off x="9539922" y="4677678"/>
            <a:ext cx="378941" cy="333633"/>
          </a:xfrm>
          <a:prstGeom prst="flowChartExtra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Extract 30">
            <a:extLst>
              <a:ext uri="{FF2B5EF4-FFF2-40B4-BE49-F238E27FC236}">
                <a16:creationId xmlns:a16="http://schemas.microsoft.com/office/drawing/2014/main" id="{84872839-7045-3D47-AF41-F5CBF9D92C6F}"/>
              </a:ext>
            </a:extLst>
          </p:cNvPr>
          <p:cNvSpPr/>
          <p:nvPr/>
        </p:nvSpPr>
        <p:spPr>
          <a:xfrm>
            <a:off x="9504852" y="5642575"/>
            <a:ext cx="328533" cy="326425"/>
          </a:xfrm>
          <a:prstGeom prst="flowChartExtra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565C41FF-79D2-3446-9919-0607149B3720}"/>
              </a:ext>
            </a:extLst>
          </p:cNvPr>
          <p:cNvSpPr txBox="1"/>
          <p:nvPr/>
        </p:nvSpPr>
        <p:spPr>
          <a:xfrm>
            <a:off x="10034021" y="4664324"/>
            <a:ext cx="583814" cy="369332"/>
          </a:xfrm>
          <a:prstGeom prst="rect">
            <a:avLst/>
          </a:prstGeom>
          <a:noFill/>
        </p:spPr>
        <p:txBody>
          <a:bodyPr wrap="none" rtlCol="0">
            <a:spAutoFit/>
          </a:bodyPr>
          <a:lstStyle/>
          <a:p>
            <a:r>
              <a:rPr lang="en-US" dirty="0"/>
              <a:t>11%</a:t>
            </a:r>
          </a:p>
        </p:txBody>
      </p:sp>
      <p:sp>
        <p:nvSpPr>
          <p:cNvPr id="33" name="TextBox 32">
            <a:extLst>
              <a:ext uri="{FF2B5EF4-FFF2-40B4-BE49-F238E27FC236}">
                <a16:creationId xmlns:a16="http://schemas.microsoft.com/office/drawing/2014/main" id="{DE0A419E-4371-C44B-A256-9A3411CD4A04}"/>
              </a:ext>
            </a:extLst>
          </p:cNvPr>
          <p:cNvSpPr txBox="1"/>
          <p:nvPr/>
        </p:nvSpPr>
        <p:spPr>
          <a:xfrm>
            <a:off x="10054427" y="5123036"/>
            <a:ext cx="466794" cy="369332"/>
          </a:xfrm>
          <a:prstGeom prst="rect">
            <a:avLst/>
          </a:prstGeom>
          <a:noFill/>
        </p:spPr>
        <p:txBody>
          <a:bodyPr wrap="none" rtlCol="0">
            <a:spAutoFit/>
          </a:bodyPr>
          <a:lstStyle/>
          <a:p>
            <a:r>
              <a:rPr lang="en-US" dirty="0"/>
              <a:t>7%</a:t>
            </a:r>
          </a:p>
        </p:txBody>
      </p:sp>
      <p:sp>
        <p:nvSpPr>
          <p:cNvPr id="34" name="TextBox 33">
            <a:extLst>
              <a:ext uri="{FF2B5EF4-FFF2-40B4-BE49-F238E27FC236}">
                <a16:creationId xmlns:a16="http://schemas.microsoft.com/office/drawing/2014/main" id="{3F9D9167-8FAA-624D-9E72-3C9D73AE4178}"/>
              </a:ext>
            </a:extLst>
          </p:cNvPr>
          <p:cNvSpPr txBox="1"/>
          <p:nvPr/>
        </p:nvSpPr>
        <p:spPr>
          <a:xfrm>
            <a:off x="10096976" y="5595440"/>
            <a:ext cx="466794" cy="369332"/>
          </a:xfrm>
          <a:prstGeom prst="rect">
            <a:avLst/>
          </a:prstGeom>
          <a:noFill/>
        </p:spPr>
        <p:txBody>
          <a:bodyPr wrap="none" rtlCol="0">
            <a:spAutoFit/>
          </a:bodyPr>
          <a:lstStyle/>
          <a:p>
            <a:r>
              <a:rPr lang="en-US" dirty="0"/>
              <a:t>8%</a:t>
            </a:r>
          </a:p>
        </p:txBody>
      </p:sp>
      <p:sp>
        <p:nvSpPr>
          <p:cNvPr id="35" name="TextBox 34">
            <a:extLst>
              <a:ext uri="{FF2B5EF4-FFF2-40B4-BE49-F238E27FC236}">
                <a16:creationId xmlns:a16="http://schemas.microsoft.com/office/drawing/2014/main" id="{E3E02E39-0FB5-EF43-A571-73CE43D14496}"/>
              </a:ext>
            </a:extLst>
          </p:cNvPr>
          <p:cNvSpPr txBox="1"/>
          <p:nvPr/>
        </p:nvSpPr>
        <p:spPr>
          <a:xfrm>
            <a:off x="339125" y="4282823"/>
            <a:ext cx="2358659" cy="646331"/>
          </a:xfrm>
          <a:prstGeom prst="rect">
            <a:avLst/>
          </a:prstGeom>
          <a:noFill/>
        </p:spPr>
        <p:txBody>
          <a:bodyPr wrap="none" rtlCol="0">
            <a:spAutoFit/>
          </a:bodyPr>
          <a:lstStyle/>
          <a:p>
            <a:r>
              <a:rPr lang="en-US" dirty="0"/>
              <a:t>Pop up notifications to </a:t>
            </a:r>
          </a:p>
          <a:p>
            <a:r>
              <a:rPr lang="en-US" dirty="0"/>
              <a:t>nearby EVs</a:t>
            </a:r>
          </a:p>
        </p:txBody>
      </p:sp>
      <p:sp>
        <p:nvSpPr>
          <p:cNvPr id="36" name="Right Arrow 35">
            <a:extLst>
              <a:ext uri="{FF2B5EF4-FFF2-40B4-BE49-F238E27FC236}">
                <a16:creationId xmlns:a16="http://schemas.microsoft.com/office/drawing/2014/main" id="{D82A8EAD-D9CF-0C4A-A60D-EE403AF95C24}"/>
              </a:ext>
            </a:extLst>
          </p:cNvPr>
          <p:cNvSpPr/>
          <p:nvPr/>
        </p:nvSpPr>
        <p:spPr>
          <a:xfrm>
            <a:off x="2830611" y="4594270"/>
            <a:ext cx="545911" cy="16681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72146641-8CB0-E449-BDF7-CA35DF4C70FD}"/>
              </a:ext>
            </a:extLst>
          </p:cNvPr>
          <p:cNvSpPr txBox="1"/>
          <p:nvPr/>
        </p:nvSpPr>
        <p:spPr>
          <a:xfrm>
            <a:off x="8581204" y="1896390"/>
            <a:ext cx="3489448" cy="369332"/>
          </a:xfrm>
          <a:prstGeom prst="rect">
            <a:avLst/>
          </a:prstGeom>
          <a:noFill/>
        </p:spPr>
        <p:txBody>
          <a:bodyPr wrap="square" rtlCol="0">
            <a:spAutoFit/>
          </a:bodyPr>
          <a:lstStyle/>
          <a:p>
            <a:pPr algn="r"/>
            <a:r>
              <a:rPr lang="en-US" dirty="0"/>
              <a:t>Available EVs nearby</a:t>
            </a:r>
          </a:p>
        </p:txBody>
      </p:sp>
      <p:sp>
        <p:nvSpPr>
          <p:cNvPr id="38" name="Right Arrow 37">
            <a:extLst>
              <a:ext uri="{FF2B5EF4-FFF2-40B4-BE49-F238E27FC236}">
                <a16:creationId xmlns:a16="http://schemas.microsoft.com/office/drawing/2014/main" id="{38A02658-BE8F-8446-AEF3-375AD1FC69CB}"/>
              </a:ext>
            </a:extLst>
          </p:cNvPr>
          <p:cNvSpPr/>
          <p:nvPr/>
        </p:nvSpPr>
        <p:spPr>
          <a:xfrm rot="10800000">
            <a:off x="9085265" y="1997648"/>
            <a:ext cx="545911" cy="166816"/>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8324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618A590-840A-5E46-B604-F1DA6EBC8DD0}"/>
              </a:ext>
            </a:extLst>
          </p:cNvPr>
          <p:cNvSpPr/>
          <p:nvPr/>
        </p:nvSpPr>
        <p:spPr>
          <a:xfrm>
            <a:off x="1050878" y="1473958"/>
            <a:ext cx="10058400" cy="50223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4" name="Rectangle 3">
            <a:extLst>
              <a:ext uri="{FF2B5EF4-FFF2-40B4-BE49-F238E27FC236}">
                <a16:creationId xmlns:a16="http://schemas.microsoft.com/office/drawing/2014/main" id="{F639E3E2-0331-CC49-A073-E40BD2B54245}"/>
              </a:ext>
            </a:extLst>
          </p:cNvPr>
          <p:cNvSpPr/>
          <p:nvPr/>
        </p:nvSpPr>
        <p:spPr>
          <a:xfrm>
            <a:off x="0" y="597581"/>
            <a:ext cx="12192000" cy="56174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FD52C687-6D6B-1A4A-94C8-1892B0278957}"/>
              </a:ext>
            </a:extLst>
          </p:cNvPr>
          <p:cNvSpPr>
            <a:spLocks noGrp="1"/>
          </p:cNvSpPr>
          <p:nvPr>
            <p:ph type="subTitle" idx="1"/>
          </p:nvPr>
        </p:nvSpPr>
        <p:spPr>
          <a:xfrm>
            <a:off x="9911442" y="597581"/>
            <a:ext cx="1736271" cy="561748"/>
          </a:xfrm>
        </p:spPr>
        <p:txBody>
          <a:bodyPr>
            <a:normAutofit/>
          </a:bodyPr>
          <a:lstStyle/>
          <a:p>
            <a:r>
              <a:rPr lang="en-US" sz="3200" dirty="0">
                <a:latin typeface="Apple Braille Pinpoint 8 Dot" pitchFamily="2" charset="0"/>
              </a:rPr>
              <a:t>EV-2-EV</a:t>
            </a:r>
          </a:p>
        </p:txBody>
      </p:sp>
      <p:sp>
        <p:nvSpPr>
          <p:cNvPr id="5" name="TextBox 4">
            <a:extLst>
              <a:ext uri="{FF2B5EF4-FFF2-40B4-BE49-F238E27FC236}">
                <a16:creationId xmlns:a16="http://schemas.microsoft.com/office/drawing/2014/main" id="{9A46B7EE-9857-984C-A644-F51D70F78B14}"/>
              </a:ext>
            </a:extLst>
          </p:cNvPr>
          <p:cNvSpPr txBox="1"/>
          <p:nvPr/>
        </p:nvSpPr>
        <p:spPr>
          <a:xfrm>
            <a:off x="3029803" y="1705968"/>
            <a:ext cx="5800298" cy="1754326"/>
          </a:xfrm>
          <a:prstGeom prst="rect">
            <a:avLst/>
          </a:prstGeom>
          <a:noFill/>
        </p:spPr>
        <p:txBody>
          <a:bodyPr wrap="square" rtlCol="0">
            <a:spAutoFit/>
          </a:bodyPr>
          <a:lstStyle/>
          <a:p>
            <a:pPr algn="ctr"/>
            <a:r>
              <a:rPr lang="en-US" sz="5400" dirty="0"/>
              <a:t>Meet at </a:t>
            </a:r>
          </a:p>
          <a:p>
            <a:pPr algn="ctr"/>
            <a:r>
              <a:rPr lang="en-US" sz="5400" dirty="0"/>
              <a:t>Harvard parking lot</a:t>
            </a:r>
          </a:p>
        </p:txBody>
      </p:sp>
      <p:sp>
        <p:nvSpPr>
          <p:cNvPr id="6" name="TextBox 5">
            <a:extLst>
              <a:ext uri="{FF2B5EF4-FFF2-40B4-BE49-F238E27FC236}">
                <a16:creationId xmlns:a16="http://schemas.microsoft.com/office/drawing/2014/main" id="{56099005-A986-DF4A-881C-5BB799313A2D}"/>
              </a:ext>
            </a:extLst>
          </p:cNvPr>
          <p:cNvSpPr txBox="1"/>
          <p:nvPr/>
        </p:nvSpPr>
        <p:spPr>
          <a:xfrm>
            <a:off x="2879678" y="4006933"/>
            <a:ext cx="2074459" cy="584775"/>
          </a:xfrm>
          <a:prstGeom prst="rect">
            <a:avLst/>
          </a:prstGeom>
          <a:noFill/>
        </p:spPr>
        <p:txBody>
          <a:bodyPr wrap="square" rtlCol="0">
            <a:spAutoFit/>
          </a:bodyPr>
          <a:lstStyle/>
          <a:p>
            <a:r>
              <a:rPr lang="en-US" sz="3200" dirty="0">
                <a:latin typeface="Arial Rounded MT Bold" panose="020F0704030504030204" pitchFamily="34" charset="77"/>
              </a:rPr>
              <a:t>0.2 miles</a:t>
            </a:r>
          </a:p>
        </p:txBody>
      </p:sp>
      <p:sp>
        <p:nvSpPr>
          <p:cNvPr id="7" name="TextBox 6">
            <a:extLst>
              <a:ext uri="{FF2B5EF4-FFF2-40B4-BE49-F238E27FC236}">
                <a16:creationId xmlns:a16="http://schemas.microsoft.com/office/drawing/2014/main" id="{A456FD4E-A5F8-DA48-8E84-F659C56E8A6B}"/>
              </a:ext>
            </a:extLst>
          </p:cNvPr>
          <p:cNvSpPr txBox="1"/>
          <p:nvPr/>
        </p:nvSpPr>
        <p:spPr>
          <a:xfrm>
            <a:off x="6629399" y="4006933"/>
            <a:ext cx="2566536" cy="584775"/>
          </a:xfrm>
          <a:prstGeom prst="rect">
            <a:avLst/>
          </a:prstGeom>
          <a:noFill/>
        </p:spPr>
        <p:txBody>
          <a:bodyPr wrap="none" rtlCol="0">
            <a:spAutoFit/>
          </a:bodyPr>
          <a:lstStyle/>
          <a:p>
            <a:r>
              <a:rPr lang="en-US" sz="3200" dirty="0">
                <a:latin typeface="Arial Rounded MT Bold" panose="020F0704030504030204" pitchFamily="34" charset="77"/>
              </a:rPr>
              <a:t>ETA 5:45pm</a:t>
            </a:r>
          </a:p>
        </p:txBody>
      </p:sp>
      <p:sp>
        <p:nvSpPr>
          <p:cNvPr id="8" name="Rectangle 7">
            <a:extLst>
              <a:ext uri="{FF2B5EF4-FFF2-40B4-BE49-F238E27FC236}">
                <a16:creationId xmlns:a16="http://schemas.microsoft.com/office/drawing/2014/main" id="{7B8D72CF-94B0-7047-BAE2-BA1E1E50F406}"/>
              </a:ext>
            </a:extLst>
          </p:cNvPr>
          <p:cNvSpPr/>
          <p:nvPr/>
        </p:nvSpPr>
        <p:spPr>
          <a:xfrm>
            <a:off x="2238233" y="4006933"/>
            <a:ext cx="3203811" cy="5847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F0B68E6-56DA-2E48-92D2-F921AB31F727}"/>
              </a:ext>
            </a:extLst>
          </p:cNvPr>
          <p:cNvSpPr/>
          <p:nvPr/>
        </p:nvSpPr>
        <p:spPr>
          <a:xfrm>
            <a:off x="6039511" y="4006933"/>
            <a:ext cx="3746311" cy="5847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95DC777C-FB8B-E544-972E-F2D7253A63DE}"/>
              </a:ext>
            </a:extLst>
          </p:cNvPr>
          <p:cNvSpPr txBox="1"/>
          <p:nvPr/>
        </p:nvSpPr>
        <p:spPr>
          <a:xfrm>
            <a:off x="4292221" y="5408494"/>
            <a:ext cx="3275462" cy="584775"/>
          </a:xfrm>
          <a:prstGeom prst="rect">
            <a:avLst/>
          </a:prstGeom>
          <a:noFill/>
        </p:spPr>
        <p:txBody>
          <a:bodyPr wrap="square" rtlCol="0">
            <a:spAutoFit/>
          </a:bodyPr>
          <a:lstStyle/>
          <a:p>
            <a:r>
              <a:rPr lang="en-US" sz="3200" dirty="0">
                <a:solidFill>
                  <a:schemeClr val="accent2">
                    <a:lumMod val="75000"/>
                  </a:schemeClr>
                </a:solidFill>
              </a:rPr>
              <a:t>Find EV 619/007</a:t>
            </a:r>
          </a:p>
        </p:txBody>
      </p:sp>
    </p:spTree>
    <p:extLst>
      <p:ext uri="{BB962C8B-B14F-4D97-AF65-F5344CB8AC3E}">
        <p14:creationId xmlns:p14="http://schemas.microsoft.com/office/powerpoint/2010/main" val="3634506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D3AC8EC-07B8-E04B-8AF0-559AA4BDA8EF}"/>
              </a:ext>
            </a:extLst>
          </p:cNvPr>
          <p:cNvSpPr/>
          <p:nvPr/>
        </p:nvSpPr>
        <p:spPr>
          <a:xfrm>
            <a:off x="2169994" y="2756848"/>
            <a:ext cx="1937982" cy="34056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BAAC05D-6B0C-FF47-9BE4-931CD90C2A10}"/>
              </a:ext>
            </a:extLst>
          </p:cNvPr>
          <p:cNvSpPr/>
          <p:nvPr/>
        </p:nvSpPr>
        <p:spPr>
          <a:xfrm>
            <a:off x="464024" y="1392072"/>
            <a:ext cx="5418161" cy="3117750"/>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4" name="Rectangle 3">
            <a:extLst>
              <a:ext uri="{FF2B5EF4-FFF2-40B4-BE49-F238E27FC236}">
                <a16:creationId xmlns:a16="http://schemas.microsoft.com/office/drawing/2014/main" id="{F639E3E2-0331-CC49-A073-E40BD2B54245}"/>
              </a:ext>
            </a:extLst>
          </p:cNvPr>
          <p:cNvSpPr/>
          <p:nvPr/>
        </p:nvSpPr>
        <p:spPr>
          <a:xfrm>
            <a:off x="0" y="597581"/>
            <a:ext cx="12192000" cy="561748"/>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FD52C687-6D6B-1A4A-94C8-1892B0278957}"/>
              </a:ext>
            </a:extLst>
          </p:cNvPr>
          <p:cNvSpPr>
            <a:spLocks noGrp="1"/>
          </p:cNvSpPr>
          <p:nvPr>
            <p:ph type="subTitle" idx="1"/>
          </p:nvPr>
        </p:nvSpPr>
        <p:spPr>
          <a:xfrm>
            <a:off x="9911442" y="597581"/>
            <a:ext cx="1736271" cy="561748"/>
          </a:xfrm>
        </p:spPr>
        <p:txBody>
          <a:bodyPr>
            <a:normAutofit/>
          </a:bodyPr>
          <a:lstStyle/>
          <a:p>
            <a:r>
              <a:rPr lang="en-US" sz="3200" dirty="0">
                <a:latin typeface="Apple Braille Pinpoint 8 Dot" pitchFamily="2" charset="0"/>
              </a:rPr>
              <a:t>EV-2-EV</a:t>
            </a:r>
          </a:p>
        </p:txBody>
      </p:sp>
      <p:sp>
        <p:nvSpPr>
          <p:cNvPr id="12" name="Rectangle 11">
            <a:extLst>
              <a:ext uri="{FF2B5EF4-FFF2-40B4-BE49-F238E27FC236}">
                <a16:creationId xmlns:a16="http://schemas.microsoft.com/office/drawing/2014/main" id="{64D8FFF7-6CF4-4143-8B2C-B5C02784AA95}"/>
              </a:ext>
            </a:extLst>
          </p:cNvPr>
          <p:cNvSpPr/>
          <p:nvPr/>
        </p:nvSpPr>
        <p:spPr>
          <a:xfrm>
            <a:off x="6229552" y="3318681"/>
            <a:ext cx="5418161" cy="3117750"/>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3" name="TextBox 12">
            <a:extLst>
              <a:ext uri="{FF2B5EF4-FFF2-40B4-BE49-F238E27FC236}">
                <a16:creationId xmlns:a16="http://schemas.microsoft.com/office/drawing/2014/main" id="{052DAC58-B8A8-194D-9AB4-59162EB4FFA5}"/>
              </a:ext>
            </a:extLst>
          </p:cNvPr>
          <p:cNvSpPr txBox="1"/>
          <p:nvPr/>
        </p:nvSpPr>
        <p:spPr>
          <a:xfrm>
            <a:off x="1463277" y="1685007"/>
            <a:ext cx="3289811" cy="369332"/>
          </a:xfrm>
          <a:prstGeom prst="rect">
            <a:avLst/>
          </a:prstGeom>
          <a:noFill/>
        </p:spPr>
        <p:txBody>
          <a:bodyPr wrap="none" rtlCol="0">
            <a:spAutoFit/>
          </a:bodyPr>
          <a:lstStyle/>
          <a:p>
            <a:r>
              <a:rPr lang="en-US" dirty="0">
                <a:solidFill>
                  <a:srgbClr val="00B050"/>
                </a:solidFill>
              </a:rPr>
              <a:t>You need 80% of charge (20kWh)</a:t>
            </a:r>
          </a:p>
        </p:txBody>
      </p:sp>
      <p:sp>
        <p:nvSpPr>
          <p:cNvPr id="14" name="TextBox 13">
            <a:extLst>
              <a:ext uri="{FF2B5EF4-FFF2-40B4-BE49-F238E27FC236}">
                <a16:creationId xmlns:a16="http://schemas.microsoft.com/office/drawing/2014/main" id="{8B0BA1ED-E2B5-004A-BB84-9D7F3ACE35AE}"/>
              </a:ext>
            </a:extLst>
          </p:cNvPr>
          <p:cNvSpPr txBox="1"/>
          <p:nvPr/>
        </p:nvSpPr>
        <p:spPr>
          <a:xfrm>
            <a:off x="2182416" y="2766281"/>
            <a:ext cx="1981376" cy="369332"/>
          </a:xfrm>
          <a:prstGeom prst="rect">
            <a:avLst/>
          </a:prstGeom>
          <a:noFill/>
        </p:spPr>
        <p:txBody>
          <a:bodyPr wrap="none" rtlCol="0">
            <a:spAutoFit/>
          </a:bodyPr>
          <a:lstStyle/>
          <a:p>
            <a:r>
              <a:rPr lang="en-US" dirty="0"/>
              <a:t>Press here to begin</a:t>
            </a:r>
          </a:p>
        </p:txBody>
      </p:sp>
      <p:sp>
        <p:nvSpPr>
          <p:cNvPr id="17" name="TextBox 16">
            <a:extLst>
              <a:ext uri="{FF2B5EF4-FFF2-40B4-BE49-F238E27FC236}">
                <a16:creationId xmlns:a16="http://schemas.microsoft.com/office/drawing/2014/main" id="{F51B0F51-B436-5242-A1E7-08573AB7B85B}"/>
              </a:ext>
            </a:extLst>
          </p:cNvPr>
          <p:cNvSpPr txBox="1"/>
          <p:nvPr/>
        </p:nvSpPr>
        <p:spPr>
          <a:xfrm>
            <a:off x="2427450" y="2246252"/>
            <a:ext cx="1308563" cy="369332"/>
          </a:xfrm>
          <a:prstGeom prst="rect">
            <a:avLst/>
          </a:prstGeom>
          <a:noFill/>
        </p:spPr>
        <p:txBody>
          <a:bodyPr wrap="none" rtlCol="0">
            <a:spAutoFit/>
          </a:bodyPr>
          <a:lstStyle/>
          <a:p>
            <a:r>
              <a:rPr lang="en-US" dirty="0"/>
              <a:t>Credits: 200</a:t>
            </a:r>
          </a:p>
        </p:txBody>
      </p:sp>
      <p:sp>
        <p:nvSpPr>
          <p:cNvPr id="18" name="Rectangle 17">
            <a:extLst>
              <a:ext uri="{FF2B5EF4-FFF2-40B4-BE49-F238E27FC236}">
                <a16:creationId xmlns:a16="http://schemas.microsoft.com/office/drawing/2014/main" id="{CA0F4EDD-252E-0845-AB87-E631BA8672FF}"/>
              </a:ext>
            </a:extLst>
          </p:cNvPr>
          <p:cNvSpPr/>
          <p:nvPr/>
        </p:nvSpPr>
        <p:spPr>
          <a:xfrm>
            <a:off x="3222563" y="2296070"/>
            <a:ext cx="513450" cy="2696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99E23F9B-317C-5842-B598-602461B3429E}"/>
              </a:ext>
            </a:extLst>
          </p:cNvPr>
          <p:cNvSpPr txBox="1"/>
          <p:nvPr/>
        </p:nvSpPr>
        <p:spPr>
          <a:xfrm>
            <a:off x="6578222" y="3739487"/>
            <a:ext cx="4817660" cy="1231106"/>
          </a:xfrm>
          <a:prstGeom prst="rect">
            <a:avLst/>
          </a:prstGeom>
          <a:noFill/>
        </p:spPr>
        <p:txBody>
          <a:bodyPr wrap="square" rtlCol="0">
            <a:spAutoFit/>
          </a:bodyPr>
          <a:lstStyle/>
          <a:p>
            <a:pPr algn="ctr"/>
            <a:r>
              <a:rPr lang="en-US" dirty="0"/>
              <a:t>Your car is fully charged and </a:t>
            </a:r>
            <a:r>
              <a:rPr lang="en-US" dirty="0">
                <a:solidFill>
                  <a:srgbClr val="FF0000"/>
                </a:solidFill>
              </a:rPr>
              <a:t>200 credits </a:t>
            </a:r>
            <a:r>
              <a:rPr lang="en-US" dirty="0"/>
              <a:t>has been deducted from your account. </a:t>
            </a:r>
          </a:p>
          <a:p>
            <a:pPr algn="ctr"/>
            <a:endParaRPr lang="en-US" dirty="0"/>
          </a:p>
          <a:p>
            <a:pPr algn="ctr"/>
            <a:r>
              <a:rPr lang="en-US" sz="2000" dirty="0"/>
              <a:t>Please remove the cable</a:t>
            </a:r>
          </a:p>
        </p:txBody>
      </p:sp>
      <p:sp>
        <p:nvSpPr>
          <p:cNvPr id="20" name="TextBox 19">
            <a:extLst>
              <a:ext uri="{FF2B5EF4-FFF2-40B4-BE49-F238E27FC236}">
                <a16:creationId xmlns:a16="http://schemas.microsoft.com/office/drawing/2014/main" id="{B4F104DD-60D5-034A-BEDE-10A381E03A08}"/>
              </a:ext>
            </a:extLst>
          </p:cNvPr>
          <p:cNvSpPr txBox="1"/>
          <p:nvPr/>
        </p:nvSpPr>
        <p:spPr>
          <a:xfrm>
            <a:off x="7786146" y="5360622"/>
            <a:ext cx="2401811" cy="461665"/>
          </a:xfrm>
          <a:prstGeom prst="rect">
            <a:avLst/>
          </a:prstGeom>
          <a:noFill/>
        </p:spPr>
        <p:txBody>
          <a:bodyPr wrap="none" rtlCol="0">
            <a:spAutoFit/>
          </a:bodyPr>
          <a:lstStyle/>
          <a:p>
            <a:r>
              <a:rPr lang="en-US" sz="2400" dirty="0"/>
              <a:t>Have a safe drive!</a:t>
            </a:r>
          </a:p>
        </p:txBody>
      </p:sp>
      <p:cxnSp>
        <p:nvCxnSpPr>
          <p:cNvPr id="22" name="Curved Connector 21">
            <a:extLst>
              <a:ext uri="{FF2B5EF4-FFF2-40B4-BE49-F238E27FC236}">
                <a16:creationId xmlns:a16="http://schemas.microsoft.com/office/drawing/2014/main" id="{E578F59C-0D8E-3C43-9DE5-6093962B840D}"/>
              </a:ext>
            </a:extLst>
          </p:cNvPr>
          <p:cNvCxnSpPr/>
          <p:nvPr/>
        </p:nvCxnSpPr>
        <p:spPr>
          <a:xfrm rot="16200000" flipV="1">
            <a:off x="9118289" y="2946333"/>
            <a:ext cx="982639" cy="603669"/>
          </a:xfrm>
          <a:prstGeom prst="curved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3504DC5-188F-2649-AFE8-7696C0541455}"/>
              </a:ext>
            </a:extLst>
          </p:cNvPr>
          <p:cNvSpPr txBox="1"/>
          <p:nvPr/>
        </p:nvSpPr>
        <p:spPr>
          <a:xfrm>
            <a:off x="7208164" y="2267919"/>
            <a:ext cx="4439549" cy="369332"/>
          </a:xfrm>
          <a:prstGeom prst="rect">
            <a:avLst/>
          </a:prstGeom>
          <a:noFill/>
        </p:spPr>
        <p:txBody>
          <a:bodyPr wrap="none" rtlCol="0">
            <a:spAutoFit/>
          </a:bodyPr>
          <a:lstStyle/>
          <a:p>
            <a:r>
              <a:rPr lang="en-US" dirty="0"/>
              <a:t>Given to charge provider (another car owner)</a:t>
            </a:r>
          </a:p>
        </p:txBody>
      </p:sp>
    </p:spTree>
    <p:extLst>
      <p:ext uri="{BB962C8B-B14F-4D97-AF65-F5344CB8AC3E}">
        <p14:creationId xmlns:p14="http://schemas.microsoft.com/office/powerpoint/2010/main" val="4182093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363</TotalTime>
  <Words>383</Words>
  <Application>Microsoft Macintosh PowerPoint</Application>
  <PresentationFormat>Widescreen</PresentationFormat>
  <Paragraphs>87</Paragraphs>
  <Slides>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Apple Braille Pinpoint 8 Dot</vt:lpstr>
      <vt:lpstr>Arial</vt:lpstr>
      <vt:lpstr>Arial Rounded MT Bold</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25</cp:revision>
  <dcterms:created xsi:type="dcterms:W3CDTF">2019-02-03T03:05:56Z</dcterms:created>
  <dcterms:modified xsi:type="dcterms:W3CDTF">2019-02-03T09:09:05Z</dcterms:modified>
</cp:coreProperties>
</file>

<file path=docProps/thumbnail.jpeg>
</file>